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257" r:id="rId3"/>
    <p:sldId id="258" r:id="rId4"/>
    <p:sldId id="261" r:id="rId5"/>
    <p:sldId id="260" r:id="rId6"/>
    <p:sldId id="277" r:id="rId7"/>
    <p:sldId id="259" r:id="rId8"/>
    <p:sldId id="276" r:id="rId9"/>
    <p:sldId id="280" r:id="rId10"/>
    <p:sldId id="281" r:id="rId11"/>
    <p:sldId id="278" r:id="rId12"/>
    <p:sldId id="262" r:id="rId13"/>
    <p:sldId id="291" r:id="rId14"/>
    <p:sldId id="279" r:id="rId15"/>
    <p:sldId id="290" r:id="rId16"/>
    <p:sldId id="303" r:id="rId17"/>
    <p:sldId id="275" r:id="rId18"/>
    <p:sldId id="282" r:id="rId19"/>
    <p:sldId id="283" r:id="rId20"/>
    <p:sldId id="274" r:id="rId21"/>
    <p:sldId id="285" r:id="rId22"/>
    <p:sldId id="268" r:id="rId23"/>
    <p:sldId id="302" r:id="rId24"/>
    <p:sldId id="286" r:id="rId25"/>
    <p:sldId id="293" r:id="rId26"/>
    <p:sldId id="295" r:id="rId27"/>
    <p:sldId id="304" r:id="rId28"/>
    <p:sldId id="287" r:id="rId29"/>
    <p:sldId id="305" r:id="rId30"/>
    <p:sldId id="296" r:id="rId31"/>
    <p:sldId id="310" r:id="rId32"/>
    <p:sldId id="306" r:id="rId33"/>
    <p:sldId id="294" r:id="rId34"/>
    <p:sldId id="307" r:id="rId35"/>
    <p:sldId id="308" r:id="rId36"/>
    <p:sldId id="319" r:id="rId37"/>
    <p:sldId id="316" r:id="rId38"/>
    <p:sldId id="317" r:id="rId39"/>
    <p:sldId id="315" r:id="rId40"/>
    <p:sldId id="320" r:id="rId41"/>
    <p:sldId id="311" r:id="rId42"/>
    <p:sldId id="312" r:id="rId43"/>
    <p:sldId id="300" r:id="rId44"/>
    <p:sldId id="297" r:id="rId45"/>
    <p:sldId id="298" r:id="rId46"/>
    <p:sldId id="284" r:id="rId47"/>
    <p:sldId id="271" r:id="rId48"/>
    <p:sldId id="313" r:id="rId49"/>
    <p:sldId id="314" r:id="rId50"/>
    <p:sldId id="318" r:id="rId51"/>
    <p:sldId id="272" r:id="rId52"/>
    <p:sldId id="269" r:id="rId5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821"/>
    <p:restoredTop sz="86395"/>
  </p:normalViewPr>
  <p:slideViewPr>
    <p:cSldViewPr snapToGrid="0" snapToObjects="1">
      <p:cViewPr>
        <p:scale>
          <a:sx n="90" d="100"/>
          <a:sy n="90" d="100"/>
        </p:scale>
        <p:origin x="144" y="10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https://www.slideshare.net/AhmadHafizIsmail/introduction-to-graphql-or-how-i-learned-to-stop-worrying-about-rest-apis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Two</a:t>
            </a:r>
            <a:r>
              <a:rPr lang="nl-NL" dirty="0" smtClean="0"/>
              <a:t> ROOT types:</a:t>
            </a:r>
            <a:r>
              <a:rPr lang="nl-NL" baseline="0" dirty="0" smtClean="0"/>
              <a:t> </a:t>
            </a:r>
          </a:p>
          <a:p>
            <a:pPr lvl="1"/>
            <a:r>
              <a:rPr lang="nl-NL" dirty="0" smtClean="0"/>
              <a:t>Query</a:t>
            </a:r>
          </a:p>
          <a:p>
            <a:pPr lvl="1"/>
            <a:r>
              <a:rPr lang="nl-NL" dirty="0" err="1" smtClean="0"/>
              <a:t>Mutation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40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</a:p>
          <a:p>
            <a:r>
              <a:rPr lang="nl-NL" dirty="0" smtClean="0"/>
              <a:t>List support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222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5884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6575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Type</a:t>
            </a:r>
          </a:p>
          <a:p>
            <a:pPr lvl="1"/>
            <a:r>
              <a:rPr lang="nl-NL" dirty="0" smtClean="0"/>
              <a:t>Fields</a:t>
            </a:r>
          </a:p>
          <a:p>
            <a:pPr lvl="2"/>
            <a:r>
              <a:rPr lang="nl-NL" dirty="0" smtClean="0"/>
              <a:t>Fields are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build</a:t>
            </a:r>
            <a:r>
              <a:rPr lang="nl-NL" baseline="0" dirty="0" smtClean="0"/>
              <a:t> in types</a:t>
            </a:r>
          </a:p>
          <a:p>
            <a:pPr lvl="2"/>
            <a:r>
              <a:rPr lang="nl-NL" baseline="0" dirty="0" smtClean="0"/>
              <a:t>Or </a:t>
            </a:r>
            <a:r>
              <a:rPr lang="nl-NL" baseline="0" dirty="0" err="1" smtClean="0"/>
              <a:t>other</a:t>
            </a:r>
            <a:r>
              <a:rPr lang="nl-NL" baseline="0" dirty="0" smtClean="0"/>
              <a:t> types</a:t>
            </a:r>
          </a:p>
          <a:p>
            <a:pPr lvl="2"/>
            <a:r>
              <a:rPr lang="nl-NL" baseline="0" dirty="0" err="1" smtClean="0"/>
              <a:t>Singular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plural</a:t>
            </a:r>
            <a:r>
              <a:rPr lang="nl-NL" baseline="0" dirty="0" smtClean="0"/>
              <a:t> []</a:t>
            </a:r>
            <a:endParaRPr lang="nl-NL" dirty="0" smtClean="0"/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4982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</a:t>
            </a:r>
          </a:p>
          <a:p>
            <a:r>
              <a:rPr lang="nl-NL" dirty="0" smtClean="0"/>
              <a:t>Field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resolver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operation</a:t>
            </a:r>
            <a:r>
              <a:rPr lang="nl-NL" baseline="0" dirty="0" smtClean="0"/>
              <a:t>)</a:t>
            </a:r>
            <a:endParaRPr lang="nl-NL" dirty="0" smtClean="0"/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5137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915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07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74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DataFetcher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fetches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backing data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a field type. </a:t>
            </a:r>
            <a:r>
              <a:rPr lang="nl-NL" baseline="0" dirty="0" err="1" smtClean="0"/>
              <a:t>Unless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provided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current</a:t>
            </a:r>
            <a:r>
              <a:rPr lang="nl-NL" baseline="0" dirty="0" smtClean="0"/>
              <a:t> type.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8037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572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236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069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098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469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135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835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16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891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Multiple REST</a:t>
            </a:r>
            <a:r>
              <a:rPr lang="nl-NL" baseline="0" dirty="0" smtClean="0"/>
              <a:t> calls </a:t>
            </a:r>
            <a:r>
              <a:rPr lang="nl-NL" baseline="0" dirty="0" err="1" smtClean="0"/>
              <a:t>needed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get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data on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screen. </a:t>
            </a:r>
          </a:p>
          <a:p>
            <a:r>
              <a:rPr lang="nl-NL" baseline="0" dirty="0" err="1" smtClean="0"/>
              <a:t>From</a:t>
            </a:r>
            <a:r>
              <a:rPr lang="nl-NL" baseline="0" dirty="0" smtClean="0"/>
              <a:t> multiple different services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271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713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http://graphql.org/learn/thinking-in-graphs/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‹nr.›</a:t>
            </a:fld>
            <a:endParaRPr lang="en-GB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ql.org/learn/" TargetMode="External"/><Relationship Id="rId4" Type="http://schemas.openxmlformats.org/officeDocument/2006/relationships/hyperlink" Target="https://www.howtographql.com/" TargetMode="External"/><Relationship Id="rId5" Type="http://schemas.openxmlformats.org/officeDocument/2006/relationships/hyperlink" Target="https://github.com/graphql-java/awesome-graphql-java" TargetMode="External"/><Relationship Id="rId6" Type="http://schemas.openxmlformats.org/officeDocument/2006/relationships/hyperlink" Target="https://developers.facebook.com/docs/graph-api/using-graph-ap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REST in peace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11" y="1573536"/>
            <a:ext cx="3313777" cy="1656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But</a:t>
            </a:r>
            <a:r>
              <a:rPr lang="mr-IN" dirty="0" smtClean="0"/>
              <a:t>…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nl-NL" dirty="0" smtClean="0"/>
              <a:t>No real standard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doing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(best-</a:t>
            </a:r>
            <a:r>
              <a:rPr lang="nl-NL" dirty="0" err="1" smtClean="0"/>
              <a:t>practice</a:t>
            </a:r>
            <a:r>
              <a:rPr lang="nl-NL" dirty="0" smtClean="0"/>
              <a:t>)</a:t>
            </a:r>
          </a:p>
          <a:p>
            <a:pPr marL="285750" indent="-285750"/>
            <a:r>
              <a:rPr lang="nl-NL" dirty="0" smtClean="0"/>
              <a:t>Lot of details </a:t>
            </a:r>
            <a:r>
              <a:rPr lang="nl-NL" dirty="0" err="1" smtClean="0"/>
              <a:t>you</a:t>
            </a:r>
            <a:r>
              <a:rPr lang="nl-NL" dirty="0" smtClean="0"/>
              <a:t> have </a:t>
            </a:r>
            <a:r>
              <a:rPr lang="nl-NL" dirty="0" err="1" smtClean="0"/>
              <a:t>to</a:t>
            </a:r>
            <a:r>
              <a:rPr lang="nl-NL" dirty="0" smtClean="0"/>
              <a:t> deal </a:t>
            </a:r>
            <a:r>
              <a:rPr lang="nl-NL" dirty="0" err="1" smtClean="0"/>
              <a:t>with</a:t>
            </a:r>
            <a:r>
              <a:rPr lang="nl-NL" dirty="0" smtClean="0"/>
              <a:t> as a </a:t>
            </a:r>
            <a:r>
              <a:rPr lang="nl-NL" dirty="0" err="1" smtClean="0"/>
              <a:t>developer</a:t>
            </a:r>
            <a:r>
              <a:rPr lang="nl-NL" dirty="0" smtClean="0"/>
              <a:t>!</a:t>
            </a:r>
          </a:p>
          <a:p>
            <a:pPr marL="285750" indent="-285750"/>
            <a:endParaRPr lang="nl-NL" dirty="0" smtClean="0"/>
          </a:p>
          <a:p>
            <a:pPr marL="285750" indent="-285750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4649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/>
              <a:t>The </a:t>
            </a:r>
            <a:r>
              <a:rPr lang="nl-NL" dirty="0" err="1"/>
              <a:t>same</a:t>
            </a:r>
            <a:r>
              <a:rPr lang="nl-NL" dirty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/>
              <a:t>GraphQL</a:t>
            </a:r>
            <a:endParaRPr lang="en-GB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Query</a:t>
            </a:r>
          </a:p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dirty="0" smtClean="0"/>
              <a:t>{</a:t>
            </a:r>
            <a:r>
              <a:rPr lang="mr-IN" dirty="0"/>
              <a:t/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/>
              <a:t>id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897BB"/>
                </a:solidFill>
              </a:rPr>
              <a:t>4370307900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 err="1">
                <a:solidFill>
                  <a:srgbClr val="9876AA"/>
                </a:solidFill>
              </a:rPr>
              <a:t>orderItems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product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imageUrl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shipment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status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 smtClean="0"/>
              <a:t>}</a:t>
            </a:r>
            <a:endParaRPr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572000" y="1152475"/>
            <a:ext cx="45720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en-US" dirty="0" smtClean="0"/>
              <a:t>Result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r>
              <a:rPr lang="mr-IN" sz="1000" dirty="0"/>
              <a:t/>
            </a:r>
            <a:br>
              <a:rPr lang="mr-IN" sz="1000" dirty="0"/>
            </a:br>
            <a:r>
              <a:rPr lang="mr-IN" sz="1100" dirty="0"/>
              <a:t>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data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order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totalPrice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"23.93"</a:t>
            </a:r>
            <a:r>
              <a:rPr lang="mr-IN" sz="1100" dirty="0">
                <a:solidFill>
                  <a:srgbClr val="CC7832"/>
                </a:solidFill>
              </a:rPr>
              <a:t>,</a:t>
            </a:r>
            <a:br>
              <a:rPr lang="mr-IN" sz="1100" dirty="0">
                <a:solidFill>
                  <a:srgbClr val="CC7832"/>
                </a:solidFill>
              </a:rPr>
            </a:br>
            <a:r>
              <a:rPr lang="mr-IN" sz="1100" dirty="0">
                <a:solidFill>
                  <a:srgbClr val="CC7832"/>
                </a:solidFill>
              </a:rPr>
              <a:t>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orderItems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[</a:t>
            </a:r>
            <a:br>
              <a:rPr lang="mr-IN" sz="1100" dirty="0"/>
            </a:br>
            <a:r>
              <a:rPr lang="mr-IN" sz="1100" dirty="0"/>
              <a:t>        {</a:t>
            </a:r>
            <a:br>
              <a:rPr lang="mr-IN" sz="1100" dirty="0"/>
            </a:br>
            <a:r>
              <a:rPr lang="mr-IN" sz="1100" dirty="0"/>
              <a:t>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product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imageUrl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r>
              <a:rPr lang="mr-IN" sz="1100" dirty="0" err="1">
                <a:solidFill>
                  <a:srgbClr val="6A8759"/>
                </a:solidFill>
              </a:rPr>
              <a:t>https</a:t>
            </a:r>
            <a:r>
              <a:rPr lang="mr-IN" sz="1100" dirty="0" smtClean="0">
                <a:solidFill>
                  <a:srgbClr val="6A8759"/>
                </a:solidFill>
              </a:rPr>
              <a:t>://</a:t>
            </a:r>
            <a:r>
              <a:rPr lang="en-US" sz="1100" dirty="0" smtClean="0">
                <a:solidFill>
                  <a:srgbClr val="6A8759"/>
                </a:solidFill>
              </a:rPr>
              <a:t>123</a:t>
            </a:r>
            <a:r>
              <a:rPr lang="mr-IN" sz="1100" dirty="0" smtClean="0">
                <a:solidFill>
                  <a:srgbClr val="6A8759"/>
                </a:solidFill>
              </a:rPr>
              <a:t>.</a:t>
            </a:r>
            <a:r>
              <a:rPr lang="mr-IN" sz="1100" dirty="0" err="1" smtClean="0">
                <a:solidFill>
                  <a:srgbClr val="6A8759"/>
                </a:solidFill>
              </a:rPr>
              <a:t>img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br>
              <a:rPr lang="mr-IN" sz="1100" dirty="0">
                <a:solidFill>
                  <a:srgbClr val="6A8759"/>
                </a:solidFill>
              </a:rPr>
            </a:br>
            <a:r>
              <a:rPr lang="mr-IN" sz="1100" dirty="0">
                <a:solidFill>
                  <a:srgbClr val="6A8759"/>
                </a:solidFill>
              </a:rPr>
              <a:t>          </a:t>
            </a:r>
            <a:r>
              <a:rPr lang="mr-IN" sz="1100" dirty="0"/>
              <a:t>}</a:t>
            </a:r>
            <a:r>
              <a:rPr lang="mr-IN" sz="1100" dirty="0">
                <a:solidFill>
                  <a:srgbClr val="CC7832"/>
                </a:solidFill>
              </a:rPr>
              <a:t>,</a:t>
            </a:r>
            <a:br>
              <a:rPr lang="mr-IN" sz="1100" dirty="0">
                <a:solidFill>
                  <a:srgbClr val="CC7832"/>
                </a:solidFill>
              </a:rPr>
            </a:br>
            <a:r>
              <a:rPr lang="mr-IN" sz="1100" dirty="0">
                <a:solidFill>
                  <a:srgbClr val="CC7832"/>
                </a:solidFill>
              </a:rPr>
              <a:t>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shipment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status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r>
              <a:rPr lang="mr-IN" sz="1100" dirty="0" err="1">
                <a:solidFill>
                  <a:srgbClr val="6A8759"/>
                </a:solidFill>
              </a:rPr>
              <a:t>verzonden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br>
              <a:rPr lang="mr-IN" sz="1100" dirty="0">
                <a:solidFill>
                  <a:srgbClr val="6A8759"/>
                </a:solidFill>
              </a:rPr>
            </a:br>
            <a:r>
              <a:rPr lang="mr-IN" sz="1100" dirty="0">
                <a:solidFill>
                  <a:srgbClr val="6A8759"/>
                </a:solidFill>
              </a:rPr>
              <a:t>          </a:t>
            </a:r>
            <a:r>
              <a:rPr lang="mr-IN" sz="1100" dirty="0"/>
              <a:t>}</a:t>
            </a:r>
            <a:br>
              <a:rPr lang="mr-IN" sz="1100" dirty="0"/>
            </a:br>
            <a:r>
              <a:rPr lang="mr-IN" sz="1100" dirty="0"/>
              <a:t>        }</a:t>
            </a:r>
            <a:r>
              <a:rPr lang="mr-IN" sz="1100" dirty="0">
                <a:solidFill>
                  <a:srgbClr val="CC7832"/>
                </a:solidFill>
              </a:rPr>
              <a:t>,</a:t>
            </a:r>
            <a:br>
              <a:rPr lang="mr-IN" sz="1100" dirty="0">
                <a:solidFill>
                  <a:srgbClr val="CC7832"/>
                </a:solidFill>
              </a:rPr>
            </a:br>
            <a:r>
              <a:rPr lang="mr-IN" sz="1100" dirty="0">
                <a:solidFill>
                  <a:srgbClr val="CC7832"/>
                </a:solidFill>
              </a:rPr>
              <a:t>       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product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imageUrl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r>
              <a:rPr lang="mr-IN" sz="1100" dirty="0" err="1">
                <a:solidFill>
                  <a:srgbClr val="6A8759"/>
                </a:solidFill>
              </a:rPr>
              <a:t>https</a:t>
            </a:r>
            <a:r>
              <a:rPr lang="mr-IN" sz="1100" dirty="0" smtClean="0">
                <a:solidFill>
                  <a:srgbClr val="6A8759"/>
                </a:solidFill>
              </a:rPr>
              <a:t>://</a:t>
            </a:r>
            <a:r>
              <a:rPr lang="en-US" sz="1100" dirty="0" smtClean="0">
                <a:solidFill>
                  <a:srgbClr val="6A8759"/>
                </a:solidFill>
              </a:rPr>
              <a:t>234</a:t>
            </a:r>
            <a:r>
              <a:rPr lang="mr-IN" sz="1100" dirty="0" smtClean="0">
                <a:solidFill>
                  <a:srgbClr val="6A8759"/>
                </a:solidFill>
              </a:rPr>
              <a:t>.</a:t>
            </a:r>
            <a:r>
              <a:rPr lang="mr-IN" sz="1100" dirty="0" err="1" smtClean="0">
                <a:solidFill>
                  <a:srgbClr val="6A8759"/>
                </a:solidFill>
              </a:rPr>
              <a:t>img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br>
              <a:rPr lang="mr-IN" sz="1100" dirty="0">
                <a:solidFill>
                  <a:srgbClr val="6A8759"/>
                </a:solidFill>
              </a:rPr>
            </a:br>
            <a:r>
              <a:rPr lang="mr-IN" sz="1100" dirty="0">
                <a:solidFill>
                  <a:srgbClr val="6A8759"/>
                </a:solidFill>
              </a:rPr>
              <a:t>          </a:t>
            </a:r>
            <a:r>
              <a:rPr lang="mr-IN" sz="1100" dirty="0"/>
              <a:t>}</a:t>
            </a:r>
            <a:r>
              <a:rPr lang="mr-IN" sz="1100" dirty="0">
                <a:solidFill>
                  <a:srgbClr val="CC7832"/>
                </a:solidFill>
              </a:rPr>
              <a:t>,</a:t>
            </a:r>
            <a:br>
              <a:rPr lang="mr-IN" sz="1100" dirty="0">
                <a:solidFill>
                  <a:srgbClr val="CC7832"/>
                </a:solidFill>
              </a:rPr>
            </a:br>
            <a:r>
              <a:rPr lang="mr-IN" sz="1100" dirty="0">
                <a:solidFill>
                  <a:srgbClr val="CC7832"/>
                </a:solidFill>
              </a:rPr>
              <a:t>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shipment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status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r>
              <a:rPr lang="mr-IN" sz="1100" dirty="0" err="1">
                <a:solidFill>
                  <a:srgbClr val="6A8759"/>
                </a:solidFill>
              </a:rPr>
              <a:t>verzonden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br>
              <a:rPr lang="mr-IN" sz="1100" dirty="0">
                <a:solidFill>
                  <a:srgbClr val="6A8759"/>
                </a:solidFill>
              </a:rPr>
            </a:br>
            <a:r>
              <a:rPr lang="mr-IN" sz="1100" dirty="0">
                <a:solidFill>
                  <a:srgbClr val="6A8759"/>
                </a:solidFill>
              </a:rPr>
              <a:t>          </a:t>
            </a:r>
            <a:r>
              <a:rPr lang="mr-IN" sz="1100" dirty="0"/>
              <a:t>}</a:t>
            </a:r>
            <a:br>
              <a:rPr lang="mr-IN" sz="1100" dirty="0"/>
            </a:br>
            <a:r>
              <a:rPr lang="mr-IN" sz="1100" dirty="0" smtClean="0"/>
              <a:t>        }</a:t>
            </a:r>
            <a:br>
              <a:rPr lang="mr-IN" sz="1100" dirty="0" smtClean="0"/>
            </a:br>
            <a:r>
              <a:rPr lang="mr-IN" sz="1100" dirty="0" smtClean="0"/>
              <a:t>      ]</a:t>
            </a:r>
            <a:br>
              <a:rPr lang="mr-IN" sz="1100" dirty="0" smtClean="0"/>
            </a:br>
            <a:r>
              <a:rPr lang="mr-IN" sz="1100" dirty="0" smtClean="0"/>
              <a:t>    }</a:t>
            </a:r>
            <a:br>
              <a:rPr lang="mr-IN" sz="1100" dirty="0" smtClean="0"/>
            </a:br>
            <a:r>
              <a:rPr lang="mr-IN" sz="1100" dirty="0" smtClean="0"/>
              <a:t>  }</a:t>
            </a:r>
            <a:br>
              <a:rPr lang="mr-IN" sz="1100" dirty="0" smtClean="0"/>
            </a:br>
            <a:r>
              <a:rPr lang="mr-IN" sz="1100" dirty="0" smtClean="0"/>
              <a:t>}</a:t>
            </a:r>
            <a:endParaRPr lang="mr-IN" sz="1100" dirty="0"/>
          </a:p>
        </p:txBody>
      </p:sp>
    </p:spTree>
    <p:extLst>
      <p:ext uri="{BB962C8B-B14F-4D97-AF65-F5344CB8AC3E}">
        <p14:creationId xmlns:p14="http://schemas.microsoft.com/office/powerpoint/2010/main" val="165560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schema definition options</a:t>
            </a:r>
            <a:endParaRPr lang="en-GB" dirty="0"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You </a:t>
            </a:r>
            <a:r>
              <a:rPr lang="en-GB" dirty="0"/>
              <a:t>model your business domain as a </a:t>
            </a:r>
            <a:r>
              <a:rPr lang="en-GB" dirty="0" smtClean="0"/>
              <a:t>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Different implementation options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Schema-first: </a:t>
            </a:r>
            <a:r>
              <a:rPr lang="en-GB" dirty="0" err="1" smtClean="0"/>
              <a:t>GraphQL</a:t>
            </a:r>
            <a:r>
              <a:rPr lang="en-GB" dirty="0" smtClean="0"/>
              <a:t> SDL/IDL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Code-first approach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Hybrid: SPQR (speaker)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schema: ROOT (</a:t>
            </a:r>
            <a:r>
              <a:rPr lang="nl-NL" dirty="0" err="1" smtClean="0"/>
              <a:t>build</a:t>
            </a:r>
            <a:r>
              <a:rPr lang="nl-NL" dirty="0"/>
              <a:t>-</a:t>
            </a:r>
            <a:r>
              <a:rPr lang="nl-NL" dirty="0" smtClean="0"/>
              <a:t>in) types</a:t>
            </a: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4274048" y="1152475"/>
            <a:ext cx="4558251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schema </a:t>
            </a:r>
            <a:r>
              <a:rPr lang="nl-NL" dirty="0" smtClean="0"/>
              <a:t>{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smtClean="0">
                <a:solidFill>
                  <a:srgbClr val="CC7832"/>
                </a:solidFill>
              </a:rPr>
              <a:t>query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Query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mutation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Mutation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subscription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Subscription</a:t>
            </a:r>
            <a:br>
              <a:rPr lang="nl-NL" dirty="0" smtClean="0"/>
            </a:b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Mutation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Subscription </a:t>
            </a:r>
            <a:r>
              <a:rPr lang="nl-NL" dirty="0" smtClean="0"/>
              <a:t>{ </a:t>
            </a:r>
            <a:r>
              <a:rPr lang="mr-IN" dirty="0">
                <a:solidFill>
                  <a:srgbClr val="9876AA"/>
                </a:solidFill>
              </a:rPr>
              <a:t>…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nl-NL" dirty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/>
          </a:p>
        </p:txBody>
      </p:sp>
      <p:sp>
        <p:nvSpPr>
          <p:cNvPr id="5" name="Shape 91"/>
          <p:cNvSpPr txBox="1">
            <a:spLocks/>
          </p:cNvSpPr>
          <p:nvPr/>
        </p:nvSpPr>
        <p:spPr>
          <a:xfrm>
            <a:off x="311699" y="1152475"/>
            <a:ext cx="3962349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Query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dirty="0" err="1" smtClean="0"/>
              <a:t>fetching</a:t>
            </a:r>
            <a:r>
              <a:rPr lang="nl-NL" dirty="0" smtClean="0"/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dirty="0" err="1" smtClean="0"/>
              <a:t>modifying</a:t>
            </a:r>
            <a:r>
              <a:rPr lang="nl-NL" dirty="0" smtClean="0"/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Subscription 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dirty="0" err="1" smtClean="0"/>
              <a:t>notifications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0849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/>
              <a:t>schema: type </a:t>
            </a:r>
            <a:r>
              <a:rPr lang="nl-NL" dirty="0" err="1" smtClean="0"/>
              <a:t>definition</a:t>
            </a:r>
            <a:r>
              <a:rPr lang="nl-NL" dirty="0" smtClean="0"/>
              <a:t> 1/3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TypeName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fieldName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FieldType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73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type </a:t>
            </a:r>
            <a:r>
              <a:rPr lang="nl-NL" dirty="0" err="1" smtClean="0"/>
              <a:t>definition</a:t>
            </a:r>
            <a:r>
              <a:rPr lang="nl-NL" dirty="0" smtClean="0"/>
              <a:t> 2/3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String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47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type </a:t>
            </a:r>
            <a:r>
              <a:rPr lang="nl-NL" dirty="0" err="1" smtClean="0"/>
              <a:t>definition</a:t>
            </a:r>
            <a:r>
              <a:rPr lang="nl-NL" dirty="0" smtClean="0"/>
              <a:t> 3/3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String</a:t>
            </a:r>
            <a:r>
              <a:rPr lang="nl-NL" dirty="0">
                <a:solidFill>
                  <a:srgbClr val="CC7832"/>
                </a:solidFill>
              </a:rPr>
              <a:t>!,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Other</a:t>
            </a:r>
            <a:r>
              <a:rPr lang="nl-NL" dirty="0" smtClean="0"/>
              <a:t> type options:</a:t>
            </a:r>
          </a:p>
          <a:p>
            <a:pPr marL="285750" indent="-285750"/>
            <a:r>
              <a:rPr lang="nl-NL" dirty="0" smtClean="0"/>
              <a:t>!   </a:t>
            </a:r>
            <a:r>
              <a:rPr lang="nl-NL" dirty="0" err="1" smtClean="0"/>
              <a:t>mandatory</a:t>
            </a:r>
            <a:r>
              <a:rPr lang="nl-NL" dirty="0" smtClean="0"/>
              <a:t> fields or parameters</a:t>
            </a:r>
          </a:p>
          <a:p>
            <a:pPr marL="285750" indent="-285750"/>
            <a:r>
              <a:rPr lang="nl-NL" dirty="0" smtClean="0"/>
              <a:t>[]  </a:t>
            </a:r>
            <a:r>
              <a:rPr lang="nl-NL" dirty="0" err="1" smtClean="0"/>
              <a:t>lists</a:t>
            </a:r>
            <a:endParaRPr lang="nl-NL" dirty="0" smtClean="0"/>
          </a:p>
          <a:p>
            <a:pPr marL="285750" indent="-285750"/>
            <a:r>
              <a:rPr lang="nl-NL" dirty="0" err="1" smtClean="0"/>
              <a:t>And</a:t>
            </a:r>
            <a:r>
              <a:rPr lang="nl-NL" dirty="0" smtClean="0"/>
              <a:t> more</a:t>
            </a:r>
            <a:r>
              <a:rPr lang="mr-IN" dirty="0" smtClean="0"/>
              <a:t>…</a:t>
            </a:r>
            <a:r>
              <a:rPr lang="en-US" dirty="0" smtClean="0"/>
              <a:t>. Interface, </a:t>
            </a:r>
            <a:r>
              <a:rPr lang="en-US" dirty="0" err="1" smtClean="0"/>
              <a:t>enum</a:t>
            </a:r>
            <a:r>
              <a:rPr lang="en-US" dirty="0" smtClean="0"/>
              <a:t>, etc</a:t>
            </a:r>
            <a:r>
              <a:rPr lang="en-US" dirty="0"/>
              <a:t>.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9653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/>
              <a:t> </a:t>
            </a:r>
            <a:r>
              <a:rPr lang="nl-NL" dirty="0" smtClean="0"/>
              <a:t>schema: model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shape</a:t>
            </a:r>
            <a:r>
              <a:rPr lang="nl-NL" dirty="0" smtClean="0"/>
              <a:t> of </a:t>
            </a:r>
            <a:r>
              <a:rPr lang="nl-NL" dirty="0" err="1" smtClean="0"/>
              <a:t>your</a:t>
            </a:r>
            <a:r>
              <a:rPr lang="nl-NL" dirty="0" smtClean="0"/>
              <a:t> data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974037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Order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 err="1">
                <a:solidFill>
                  <a:srgbClr val="9876AA"/>
                </a:solidFill>
              </a:rPr>
              <a:t>totalPrice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String</a:t>
            </a:r>
            <a:r>
              <a:rPr lang="nl-NL" sz="1400" dirty="0">
                <a:solidFill>
                  <a:srgbClr val="CC7832"/>
                </a:solidFill>
              </a:rPr>
              <a:t>,</a:t>
            </a:r>
            <a:br>
              <a:rPr lang="nl-NL" sz="1400" dirty="0">
                <a:solidFill>
                  <a:srgbClr val="CC7832"/>
                </a:solidFill>
              </a:rPr>
            </a:br>
            <a:r>
              <a:rPr lang="nl-NL" sz="1400" dirty="0">
                <a:solidFill>
                  <a:srgbClr val="CC7832"/>
                </a:solidFill>
              </a:rPr>
              <a:t>    </a:t>
            </a:r>
            <a:r>
              <a:rPr lang="nl-NL" sz="1400" dirty="0" err="1">
                <a:solidFill>
                  <a:srgbClr val="9876AA"/>
                </a:solidFill>
              </a:rPr>
              <a:t>orderItems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[</a:t>
            </a:r>
            <a:r>
              <a:rPr lang="nl-NL" sz="1400" dirty="0" err="1"/>
              <a:t>OrderItem</a:t>
            </a:r>
            <a:r>
              <a:rPr lang="nl-NL" sz="1400" dirty="0"/>
              <a:t>]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700" y="2041452"/>
            <a:ext cx="8520600" cy="14711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err="1" smtClean="0">
                <a:solidFill>
                  <a:srgbClr val="FFC66D"/>
                </a:solidFill>
              </a:rPr>
              <a:t>OrderItem</a:t>
            </a:r>
            <a:r>
              <a:rPr lang="nl-NL" sz="1400" dirty="0" smtClean="0">
                <a:solidFill>
                  <a:srgbClr val="FFC66D"/>
                </a:solidFill>
              </a:rPr>
              <a:t>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,</a:t>
            </a:r>
            <a:br>
              <a:rPr lang="nl-NL" sz="1400" dirty="0" smtClean="0">
                <a:solidFill>
                  <a:srgbClr val="CC7832"/>
                </a:solidFill>
              </a:rPr>
            </a:br>
            <a:r>
              <a:rPr lang="nl-NL" sz="1400" dirty="0" smtClean="0">
                <a:solidFill>
                  <a:srgbClr val="CC7832"/>
                </a:solidFill>
              </a:rPr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shipment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Shipment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endParaRPr lang="nl-NL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24" y="1152475"/>
            <a:ext cx="6080776" cy="1251349"/>
          </a:xfrm>
          <a:prstGeom prst="rect">
            <a:avLst/>
          </a:prstGeom>
        </p:spPr>
      </p:pic>
      <p:sp>
        <p:nvSpPr>
          <p:cNvPr id="9" name="Tijdelijke aanduiding voor tekst 2"/>
          <p:cNvSpPr txBox="1">
            <a:spLocks/>
          </p:cNvSpPr>
          <p:nvPr/>
        </p:nvSpPr>
        <p:spPr>
          <a:xfrm>
            <a:off x="311700" y="3336831"/>
            <a:ext cx="8520600" cy="1806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Product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imageUrl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Shipment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status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6713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schema: Query type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Query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order</a:t>
            </a:r>
            <a:r>
              <a:rPr lang="nl-NL" dirty="0"/>
              <a:t>(</a:t>
            </a:r>
            <a:r>
              <a:rPr lang="nl-NL" dirty="0" err="1"/>
              <a:t>id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Long!)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br>
              <a:rPr lang="nl-NL" dirty="0"/>
            </a:br>
            <a:endParaRPr lang="nl-NL" dirty="0" smtClean="0"/>
          </a:p>
        </p:txBody>
      </p:sp>
      <p:sp>
        <p:nvSpPr>
          <p:cNvPr id="8" name="Shape 73"/>
          <p:cNvSpPr txBox="1">
            <a:spLocks/>
          </p:cNvSpPr>
          <p:nvPr/>
        </p:nvSpPr>
        <p:spPr>
          <a:xfrm>
            <a:off x="4426500" y="1152475"/>
            <a:ext cx="3666742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en-US" dirty="0" smtClean="0"/>
              <a:t>	...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    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11900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Implementation </a:t>
            </a:r>
            <a:r>
              <a:rPr lang="en-GB" b="1" dirty="0" smtClean="0">
                <a:solidFill>
                  <a:schemeClr val="tx1"/>
                </a:solidFill>
              </a:rPr>
              <a:t>options / </a:t>
            </a:r>
            <a:r>
              <a:rPr lang="en-GB" b="1" dirty="0" smtClean="0">
                <a:solidFill>
                  <a:schemeClr val="tx1"/>
                </a:solidFill>
              </a:rPr>
              <a:t>runtime</a:t>
            </a:r>
          </a:p>
          <a:p>
            <a:pPr lvl="0">
              <a:buNone/>
            </a:pPr>
            <a:r>
              <a:rPr lang="en-GB" dirty="0"/>
              <a:t>Mutations</a:t>
            </a:r>
          </a:p>
          <a:p>
            <a:pPr lvl="0">
              <a:buNone/>
            </a:pPr>
            <a:r>
              <a:rPr lang="en-GB" dirty="0" smtClean="0"/>
              <a:t>Introspection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922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What is </a:t>
            </a:r>
            <a:r>
              <a:rPr lang="en-GB" b="1" dirty="0" err="1">
                <a:solidFill>
                  <a:schemeClr val="tx1"/>
                </a:solidFill>
              </a:rPr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Implementation </a:t>
            </a:r>
            <a:r>
              <a:rPr lang="en-GB" dirty="0" smtClean="0"/>
              <a:t>options / </a:t>
            </a:r>
            <a:r>
              <a:rPr lang="en-GB" dirty="0" smtClean="0"/>
              <a:t>runtime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: what do you implement</a:t>
            </a:r>
            <a:endParaRPr lang="en-GB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develop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model, the </a:t>
            </a:r>
            <a:r>
              <a:rPr lang="en-GB" dirty="0" err="1" smtClean="0"/>
              <a:t>GraphQL</a:t>
            </a:r>
            <a:r>
              <a:rPr lang="en-GB" dirty="0" smtClean="0"/>
              <a:t> schema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define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</a:t>
            </a:r>
            <a:r>
              <a:rPr lang="en-GB" b="1" dirty="0" smtClean="0"/>
              <a:t>query</a:t>
            </a:r>
            <a:r>
              <a:rPr lang="en-GB" dirty="0" smtClean="0"/>
              <a:t>, e.g. what shape of data do you need?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execute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it using the </a:t>
            </a:r>
            <a:r>
              <a:rPr lang="en-GB" b="1" dirty="0" err="1" smtClean="0"/>
              <a:t>GraphQL</a:t>
            </a:r>
            <a:r>
              <a:rPr lang="en-GB" b="1" dirty="0" smtClean="0"/>
              <a:t> </a:t>
            </a:r>
            <a:r>
              <a:rPr lang="en-GB" dirty="0" smtClean="0"/>
              <a:t>runtime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process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the </a:t>
            </a:r>
            <a:r>
              <a:rPr lang="en-GB" b="1" dirty="0" smtClean="0"/>
              <a:t>result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5095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runtime</a:t>
            </a:r>
            <a:r>
              <a:rPr lang="nl-NL" dirty="0" smtClean="0"/>
              <a:t>(s)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Runtime (server)</a:t>
            </a:r>
          </a:p>
          <a:p>
            <a:pPr marL="285750" indent="-285750"/>
            <a:r>
              <a:rPr lang="en-GB" dirty="0" smtClean="0"/>
              <a:t>JavaScript </a:t>
            </a:r>
            <a:r>
              <a:rPr lang="en-GB" b="1" dirty="0">
                <a:solidFill>
                  <a:schemeClr val="tx1"/>
                </a:solidFill>
              </a:rPr>
              <a:t>Java</a:t>
            </a:r>
            <a:r>
              <a:rPr lang="en-GB" dirty="0" smtClean="0"/>
              <a:t> </a:t>
            </a:r>
            <a:r>
              <a:rPr lang="en-GB" dirty="0"/>
              <a:t>C# / .NET </a:t>
            </a:r>
            <a:r>
              <a:rPr lang="en-GB" dirty="0" err="1" smtClean="0"/>
              <a:t>Clojure</a:t>
            </a:r>
            <a:r>
              <a:rPr lang="en-GB" dirty="0" smtClean="0"/>
              <a:t> Elixir </a:t>
            </a:r>
            <a:r>
              <a:rPr lang="en-GB" dirty="0" err="1" smtClean="0"/>
              <a:t>Erlang</a:t>
            </a:r>
            <a:r>
              <a:rPr lang="en-GB" dirty="0" smtClean="0"/>
              <a:t> Go Groovy PHP </a:t>
            </a:r>
            <a:r>
              <a:rPr lang="en-GB" dirty="0"/>
              <a:t>Python Scala </a:t>
            </a:r>
            <a:r>
              <a:rPr lang="en-GB" dirty="0" smtClean="0"/>
              <a:t>Ruby</a:t>
            </a:r>
          </a:p>
          <a:p>
            <a:pPr lvl="0">
              <a:buNone/>
            </a:pPr>
            <a:r>
              <a:rPr lang="en-GB" dirty="0" smtClean="0"/>
              <a:t>Client</a:t>
            </a:r>
          </a:p>
          <a:p>
            <a:pPr marL="285750" indent="-285750"/>
            <a:r>
              <a:rPr lang="en-GB" dirty="0"/>
              <a:t>C# / .NET Go Java / Android JavaScript Swift / Objective-C iOS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3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Java, the players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  <a:endParaRPr lang="en-GB" dirty="0"/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-java: </a:t>
            </a:r>
            <a:r>
              <a:rPr lang="en-GB" dirty="0" smtClean="0"/>
              <a:t>Java implementation and runtime for </a:t>
            </a:r>
            <a:r>
              <a:rPr lang="en-GB" dirty="0" err="1" smtClean="0"/>
              <a:t>GraphQL</a:t>
            </a:r>
            <a:endParaRPr lang="en-GB" dirty="0"/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-java-servlet: servlet endpoint for </a:t>
            </a:r>
            <a:r>
              <a:rPr lang="en-GB" dirty="0" err="1"/>
              <a:t>GraphQL</a:t>
            </a:r>
            <a:r>
              <a:rPr lang="en-GB" dirty="0"/>
              <a:t> </a:t>
            </a:r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-java-tools: </a:t>
            </a:r>
            <a:r>
              <a:rPr lang="en-GB" dirty="0" smtClean="0"/>
              <a:t>library for schema-first </a:t>
            </a:r>
            <a:r>
              <a:rPr lang="en-GB" dirty="0" err="1" smtClean="0"/>
              <a:t>GraphQL</a:t>
            </a:r>
            <a:r>
              <a:rPr lang="en-GB" dirty="0" smtClean="0"/>
              <a:t> development</a:t>
            </a:r>
            <a:endParaRPr lang="en-GB" dirty="0"/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-spring-boot: Spring boot starter for </a:t>
            </a:r>
            <a:r>
              <a:rPr lang="en-GB" dirty="0" err="1"/>
              <a:t>GraphQL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SPQR</a:t>
            </a:r>
            <a:endParaRPr lang="en-GB" dirty="0"/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smtClean="0"/>
              <a:t>Code-first </a:t>
            </a:r>
            <a:r>
              <a:rPr lang="en-GB" dirty="0"/>
              <a:t>java library for Rapid </a:t>
            </a:r>
            <a:r>
              <a:rPr lang="en-GB" dirty="0" err="1"/>
              <a:t>GraphQL</a:t>
            </a:r>
            <a:r>
              <a:rPr lang="en-GB" dirty="0"/>
              <a:t> application development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 first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00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code-first, builder </a:t>
            </a:r>
            <a:r>
              <a:rPr lang="nl-NL" dirty="0" err="1" smtClean="0"/>
              <a:t>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sz="1600" dirty="0" err="1">
                <a:solidFill>
                  <a:srgbClr val="CC7832"/>
                </a:solidFill>
              </a:rPr>
              <a:t>val</a:t>
            </a:r>
            <a:r>
              <a:rPr lang="mr-IN" sz="1600" dirty="0">
                <a:solidFill>
                  <a:srgbClr val="CC7832"/>
                </a:solidFill>
              </a:rPr>
              <a:t> </a:t>
            </a:r>
            <a:r>
              <a:rPr lang="mr-IN" sz="1600" dirty="0" err="1"/>
              <a:t>queryType</a:t>
            </a:r>
            <a:r>
              <a:rPr lang="mr-IN" sz="1600" dirty="0"/>
              <a:t> = </a:t>
            </a:r>
            <a:r>
              <a:rPr lang="mr-IN" sz="1600" dirty="0" err="1"/>
              <a:t>GraphQLObjectType.newObject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Query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.</a:t>
            </a:r>
            <a:r>
              <a:rPr lang="mr-IN" sz="1600" dirty="0" err="1"/>
              <a:t>field</a:t>
            </a:r>
            <a:r>
              <a:rPr lang="mr-IN" sz="1600" dirty="0"/>
              <a:t>(</a:t>
            </a:r>
            <a:r>
              <a:rPr lang="mr-IN" sz="1600" dirty="0" err="1"/>
              <a:t>GraphQLFieldDefinition.newFieldDefinition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order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argument</a:t>
            </a:r>
            <a:r>
              <a:rPr lang="mr-IN" sz="1600" dirty="0"/>
              <a:t>(</a:t>
            </a:r>
            <a:r>
              <a:rPr lang="mr-IN" sz="1600" dirty="0" err="1"/>
              <a:t>GraphQLArgument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id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, </a:t>
            </a:r>
            <a:r>
              <a:rPr lang="mr-IN" sz="1600" dirty="0" err="1"/>
              <a:t>Scalars.</a:t>
            </a:r>
            <a:r>
              <a:rPr lang="mr-IN" sz="1600" i="1" dirty="0" err="1">
                <a:solidFill>
                  <a:srgbClr val="9876AA"/>
                </a:solidFill>
              </a:rPr>
              <a:t>GraphQLLong</a:t>
            </a:r>
            <a:r>
              <a:rPr lang="mr-IN" sz="1600" dirty="0"/>
              <a:t>))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type</a:t>
            </a:r>
            <a:r>
              <a:rPr lang="mr-IN" sz="1600" dirty="0"/>
              <a:t>(</a:t>
            </a:r>
            <a:r>
              <a:rPr lang="mr-IN" sz="1600" dirty="0" err="1"/>
              <a:t>GraphQLObjectType.newObject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Order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        .</a:t>
            </a:r>
            <a:r>
              <a:rPr lang="mr-IN" sz="1600" dirty="0" err="1"/>
              <a:t>field</a:t>
            </a:r>
            <a:r>
              <a:rPr lang="mr-IN" sz="1600" dirty="0"/>
              <a:t>(</a:t>
            </a:r>
            <a:r>
              <a:rPr lang="mr-IN" sz="1600" dirty="0" err="1"/>
              <a:t>GraphQLFieldDefinition.newFieldDefinition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totalPrice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                .</a:t>
            </a:r>
            <a:r>
              <a:rPr lang="mr-IN" sz="1600" dirty="0" err="1"/>
              <a:t>type</a:t>
            </a:r>
            <a:r>
              <a:rPr lang="mr-IN" sz="1600" dirty="0"/>
              <a:t>(</a:t>
            </a:r>
            <a:r>
              <a:rPr lang="mr-IN" sz="1600" dirty="0" err="1"/>
              <a:t>Scalars.</a:t>
            </a:r>
            <a:r>
              <a:rPr lang="mr-IN" sz="1600" i="1" dirty="0" err="1">
                <a:solidFill>
                  <a:srgbClr val="9876AA"/>
                </a:solidFill>
              </a:rPr>
              <a:t>GraphQLString</a:t>
            </a:r>
            <a:r>
              <a:rPr lang="mr-IN" sz="1600" dirty="0" smtClean="0"/>
              <a:t>))).</a:t>
            </a:r>
            <a:r>
              <a:rPr lang="mr-IN" sz="1600" dirty="0" err="1"/>
              <a:t>build</a:t>
            </a:r>
            <a:r>
              <a:rPr lang="mr-IN" sz="1600" dirty="0" smtClean="0"/>
              <a:t>()).</a:t>
            </a:r>
            <a:r>
              <a:rPr lang="mr-IN" sz="1600" dirty="0" err="1"/>
              <a:t>build</a:t>
            </a:r>
            <a:r>
              <a:rPr lang="mr-IN" sz="1600" dirty="0" smtClean="0"/>
              <a:t>()</a:t>
            </a:r>
            <a:endParaRPr lang="en-US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en-US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9902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smtClean="0"/>
              <a:t>code-first, </a:t>
            </a:r>
            <a:r>
              <a:rPr lang="nl-NL" dirty="0" err="1" smtClean="0"/>
              <a:t>reusable</a:t>
            </a:r>
            <a:r>
              <a:rPr lang="nl-NL" dirty="0" smtClean="0"/>
              <a:t> type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orderType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totalPrice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GraphQLString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queryType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.name(</a:t>
            </a:r>
            <a:r>
              <a:rPr lang="nl-NL" sz="1600" dirty="0">
                <a:solidFill>
                  <a:srgbClr val="6A8759"/>
                </a:solidFill>
              </a:rPr>
              <a:t>"Query"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.argument(</a:t>
            </a:r>
            <a:r>
              <a:rPr lang="nl-NL" sz="1600" dirty="0" err="1"/>
              <a:t>GraphQLArgument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id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>
                <a:solidFill>
                  <a:srgbClr val="CC7832"/>
                </a:solidFill>
              </a:rPr>
              <a:t>, 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GraphQLLong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orderType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).</a:t>
            </a:r>
            <a:r>
              <a:rPr lang="nl-NL" sz="1600" dirty="0" err="1"/>
              <a:t>build</a:t>
            </a:r>
            <a:r>
              <a:rPr lang="nl-NL" sz="1600" dirty="0" smtClean="0"/>
              <a:t>()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5950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</a:t>
            </a:r>
            <a:r>
              <a:rPr lang="nl-NL" dirty="0" err="1"/>
              <a:t>DataFetcher</a:t>
            </a:r>
            <a:r>
              <a:rPr lang="nl-NL" dirty="0"/>
              <a:t> (field </a:t>
            </a:r>
            <a:r>
              <a:rPr lang="nl-NL" dirty="0" err="1" smtClean="0"/>
              <a:t>resolver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queryType</a:t>
            </a:r>
            <a:r>
              <a:rPr lang="nl-NL" dirty="0"/>
              <a:t> = </a:t>
            </a:r>
            <a:r>
              <a:rPr lang="nl-NL" dirty="0" err="1"/>
              <a:t>GraphQLObjectType.newObject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.name(</a:t>
            </a:r>
            <a:r>
              <a:rPr lang="nl-NL" dirty="0">
                <a:solidFill>
                  <a:srgbClr val="6A8759"/>
                </a:solidFill>
              </a:rPr>
              <a:t>"Query"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.field(</a:t>
            </a:r>
            <a:r>
              <a:rPr lang="nl-NL" dirty="0" err="1"/>
              <a:t>GraphQLFieldDefinition.newFieldDefinition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        .name(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.argument(</a:t>
            </a:r>
            <a:r>
              <a:rPr lang="nl-NL" dirty="0" err="1"/>
              <a:t>GraphQLArgument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, </a:t>
            </a:r>
            <a:r>
              <a:rPr lang="nl-NL" dirty="0" err="1"/>
              <a:t>Scalars.</a:t>
            </a:r>
            <a:r>
              <a:rPr lang="nl-NL" i="1" dirty="0" err="1">
                <a:solidFill>
                  <a:srgbClr val="9876AA"/>
                </a:solidFill>
              </a:rPr>
              <a:t>GraphQLLong</a:t>
            </a:r>
            <a:r>
              <a:rPr lang="nl-NL" dirty="0"/>
              <a:t>))</a:t>
            </a:r>
            <a:br>
              <a:rPr lang="nl-NL" dirty="0"/>
            </a:br>
            <a:r>
              <a:rPr lang="nl-NL" dirty="0"/>
              <a:t>                .type(</a:t>
            </a:r>
            <a:r>
              <a:rPr lang="nl-NL" dirty="0" err="1"/>
              <a:t>orderType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dirty="0" err="1"/>
              <a:t>dataFetcher</a:t>
            </a:r>
            <a:r>
              <a:rPr lang="nl-NL" dirty="0"/>
              <a:t> </a:t>
            </a:r>
            <a:r>
              <a:rPr lang="nl-NL" b="1" dirty="0"/>
              <a:t>{ </a:t>
            </a:r>
            <a:r>
              <a:rPr lang="nl-NL" dirty="0" err="1"/>
              <a:t>env</a:t>
            </a:r>
            <a:r>
              <a:rPr lang="nl-NL" dirty="0"/>
              <a:t> </a:t>
            </a:r>
            <a:r>
              <a:rPr lang="nl-NL" b="1" dirty="0"/>
              <a:t>-&gt; </a:t>
            </a:r>
            <a:endParaRPr lang="nl-NL" b="1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/>
              <a:t>	</a:t>
            </a:r>
            <a:r>
              <a:rPr lang="nl-NL" b="1" dirty="0" smtClean="0"/>
              <a:t>	</a:t>
            </a:r>
            <a:r>
              <a:rPr lang="nl-NL" dirty="0" err="1" smtClean="0"/>
              <a:t>OrderRepository.getOrderById</a:t>
            </a:r>
            <a:r>
              <a:rPr lang="nl-NL" dirty="0" smtClean="0"/>
              <a:t>(</a:t>
            </a:r>
            <a:r>
              <a:rPr lang="nl-NL" dirty="0" err="1" smtClean="0"/>
              <a:t>env.</a:t>
            </a:r>
            <a:r>
              <a:rPr lang="nl-NL" i="1" dirty="0" err="1" smtClean="0">
                <a:solidFill>
                  <a:srgbClr val="9876AA"/>
                </a:solidFill>
              </a:rPr>
              <a:t>arguments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/>
              <a:t>] </a:t>
            </a:r>
            <a:r>
              <a:rPr lang="nl-NL" dirty="0">
                <a:solidFill>
                  <a:srgbClr val="CC7832"/>
                </a:solidFill>
              </a:rPr>
              <a:t>as </a:t>
            </a:r>
            <a:r>
              <a:rPr lang="nl-NL" dirty="0"/>
              <a:t>Long) </a:t>
            </a:r>
            <a:r>
              <a:rPr lang="nl-NL" b="1" dirty="0"/>
              <a:t>}</a:t>
            </a:r>
            <a:br>
              <a:rPr lang="nl-NL" b="1" dirty="0"/>
            </a:br>
            <a:r>
              <a:rPr lang="nl-NL" b="1" dirty="0"/>
              <a:t>                </a:t>
            </a:r>
            <a:r>
              <a:rPr lang="nl-NL" dirty="0"/>
              <a:t>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).</a:t>
            </a:r>
            <a:r>
              <a:rPr lang="nl-NL" dirty="0" err="1"/>
              <a:t>build</a:t>
            </a:r>
            <a:r>
              <a:rPr lang="nl-NL" dirty="0" smtClean="0"/>
              <a:t>()</a:t>
            </a: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smtClean="0"/>
              <a:t>schema</a:t>
            </a:r>
            <a:r>
              <a:rPr lang="nl-NL" dirty="0"/>
              <a:t> </a:t>
            </a:r>
            <a:r>
              <a:rPr lang="nl-NL" dirty="0" smtClean="0"/>
              <a:t>= </a:t>
            </a:r>
            <a:r>
              <a:rPr lang="nl-NL" dirty="0" err="1"/>
              <a:t>GraphQLSchema.newSchema</a:t>
            </a:r>
            <a:r>
              <a:rPr lang="nl-NL" dirty="0"/>
              <a:t>().query(</a:t>
            </a:r>
            <a:r>
              <a:rPr lang="nl-NL" dirty="0" err="1"/>
              <a:t>queryType</a:t>
            </a:r>
            <a:r>
              <a:rPr lang="nl-NL" dirty="0"/>
              <a:t>).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</p:txBody>
      </p:sp>
      <p:sp>
        <p:nvSpPr>
          <p:cNvPr id="5" name="Vierkante haken 4"/>
          <p:cNvSpPr/>
          <p:nvPr/>
        </p:nvSpPr>
        <p:spPr>
          <a:xfrm>
            <a:off x="1252679" y="2133599"/>
            <a:ext cx="1941095" cy="1987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ierkante haken 5"/>
          <p:cNvSpPr/>
          <p:nvPr/>
        </p:nvSpPr>
        <p:spPr>
          <a:xfrm>
            <a:off x="1252679" y="2928729"/>
            <a:ext cx="7374486" cy="5035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56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6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typeDefinitionRegistry</a:t>
            </a:r>
            <a:r>
              <a:rPr lang="nl-NL" sz="1600" dirty="0"/>
              <a:t> = </a:t>
            </a:r>
            <a:r>
              <a:rPr lang="nl-NL" sz="1600" dirty="0" err="1"/>
              <a:t>SchemaParser</a:t>
            </a:r>
            <a:r>
              <a:rPr lang="nl-NL" sz="1600" dirty="0"/>
              <a:t>().</a:t>
            </a:r>
            <a:r>
              <a:rPr lang="nl-NL" sz="1600" dirty="0" err="1" smtClean="0"/>
              <a:t>parse</a:t>
            </a:r>
            <a:r>
              <a:rPr lang="nl-NL" sz="1600" dirty="0" smtClean="0"/>
              <a:t>(schema)</a:t>
            </a: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 = </a:t>
            </a:r>
            <a:r>
              <a:rPr lang="nl-NL" sz="1600" dirty="0" err="1" smtClean="0"/>
              <a:t>RuntimeWiring.newRuntimeWiring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.type(</a:t>
            </a:r>
            <a:r>
              <a:rPr lang="nl-NL" sz="1600" dirty="0" smtClean="0">
                <a:solidFill>
                  <a:srgbClr val="6A8759"/>
                </a:solidFill>
              </a:rPr>
              <a:t>"Query"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b="1" dirty="0" smtClean="0"/>
              <a:t>{ </a:t>
            </a:r>
            <a:r>
              <a:rPr lang="nl-NL" sz="1600" dirty="0" smtClean="0"/>
              <a:t>builder </a:t>
            </a:r>
            <a:r>
              <a:rPr lang="nl-NL" sz="1600" b="1" dirty="0" smtClean="0"/>
              <a:t>-&gt;</a:t>
            </a:r>
            <a:br>
              <a:rPr lang="nl-NL" sz="1600" b="1" dirty="0" smtClean="0"/>
            </a:br>
            <a:r>
              <a:rPr lang="nl-NL" sz="1600" b="1" dirty="0" smtClean="0"/>
              <a:t>            </a:t>
            </a:r>
            <a:r>
              <a:rPr lang="nl-NL" sz="1600" dirty="0" err="1" smtClean="0"/>
              <a:t>builder.dataFetcher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orderDataFetcher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    </a:t>
            </a:r>
            <a:r>
              <a:rPr lang="nl-NL" sz="1600" b="1" dirty="0" smtClean="0"/>
              <a:t>}</a:t>
            </a:r>
            <a:r>
              <a:rPr lang="nl-NL" sz="1600" dirty="0" smtClean="0"/>
              <a:t>).</a:t>
            </a:r>
            <a:r>
              <a:rPr lang="nl-NL" sz="1600" dirty="0" err="1" smtClean="0"/>
              <a:t>build</a:t>
            </a:r>
            <a:r>
              <a:rPr lang="nl-NL" sz="1600" dirty="0" smtClean="0"/>
              <a:t>()</a:t>
            </a:r>
          </a:p>
          <a:p>
            <a:pPr>
              <a:buFontTx/>
              <a:buNone/>
            </a:pP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.</a:t>
            </a:r>
            <a:r>
              <a:rPr lang="nl-NL" sz="1600" dirty="0" err="1" smtClean="0"/>
              <a:t>makeExecutableSchema</a:t>
            </a:r>
            <a:r>
              <a:rPr lang="nl-NL" sz="1600" dirty="0" smtClean="0"/>
              <a:t>(</a:t>
            </a:r>
            <a:r>
              <a:rPr lang="nl-NL" sz="1600" dirty="0" err="1" smtClean="0"/>
              <a:t>typeDefinitionRegistry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2634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is GraphQL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chemeClr val="tx1"/>
                </a:solidFill>
              </a:rPr>
              <a:t>query language</a:t>
            </a:r>
            <a:r>
              <a:rPr lang="en-GB" dirty="0"/>
              <a:t> for your </a:t>
            </a:r>
            <a:r>
              <a:rPr lang="en-GB" b="1" dirty="0" smtClean="0">
                <a:solidFill>
                  <a:schemeClr val="tx1"/>
                </a:solidFill>
              </a:rPr>
              <a:t>API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developed </a:t>
            </a:r>
            <a:r>
              <a:rPr lang="en-GB" b="1" dirty="0" smtClean="0">
                <a:solidFill>
                  <a:schemeClr val="tx1"/>
                </a:solidFill>
              </a:rPr>
              <a:t>by </a:t>
            </a:r>
            <a:r>
              <a:rPr lang="en-GB" b="1" dirty="0">
                <a:solidFill>
                  <a:schemeClr val="tx1"/>
                </a:solidFill>
              </a:rPr>
              <a:t>Facebook</a:t>
            </a:r>
            <a:r>
              <a:rPr lang="en-GB" dirty="0"/>
              <a:t>….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….and a </a:t>
            </a:r>
            <a:r>
              <a:rPr lang="en-GB" b="1" dirty="0" smtClean="0">
                <a:solidFill>
                  <a:schemeClr val="tx1"/>
                </a:solidFill>
              </a:rPr>
              <a:t>runtime </a:t>
            </a:r>
            <a:r>
              <a:rPr lang="en-GB" b="1" dirty="0">
                <a:solidFill>
                  <a:schemeClr val="tx1"/>
                </a:solidFill>
              </a:rPr>
              <a:t>for executing queries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With </a:t>
            </a:r>
            <a:r>
              <a:rPr lang="en-GB" dirty="0" err="1"/>
              <a:t>GraphQL</a:t>
            </a:r>
            <a:r>
              <a:rPr lang="en-GB" dirty="0"/>
              <a:t>, 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services </a:t>
            </a:r>
            <a:r>
              <a:rPr lang="en-GB" b="1" dirty="0" smtClean="0">
                <a:solidFill>
                  <a:schemeClr val="tx1"/>
                </a:solidFill>
              </a:rPr>
              <a:t>typically </a:t>
            </a:r>
            <a:r>
              <a:rPr lang="en-GB" dirty="0" smtClean="0"/>
              <a:t>respond </a:t>
            </a:r>
            <a:r>
              <a:rPr lang="en-GB" dirty="0"/>
              <a:t>using </a:t>
            </a:r>
            <a:r>
              <a:rPr lang="en-GB" b="1" dirty="0">
                <a:solidFill>
                  <a:schemeClr val="tx1"/>
                </a:solidFill>
              </a:rPr>
              <a:t>JSON</a:t>
            </a:r>
            <a:r>
              <a:rPr lang="en-GB" dirty="0"/>
              <a:t>, however does not require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-</a:t>
            </a:r>
            <a:r>
              <a:rPr lang="nl-NL" dirty="0" err="1" smtClean="0"/>
              <a:t>java</a:t>
            </a:r>
            <a:r>
              <a:rPr lang="nl-NL" dirty="0" smtClean="0"/>
              <a:t>-tools: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/>
              <a:t>SchemaParser.newParser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schemaString</a:t>
            </a:r>
            <a:r>
              <a:rPr lang="nl-NL" sz="1600" dirty="0"/>
              <a:t>(schema)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resolvers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CC7832"/>
                </a:solidFill>
              </a:rPr>
              <a:t>object</a:t>
            </a:r>
            <a:r>
              <a:rPr lang="nl-NL" sz="1600" dirty="0"/>
              <a:t>: </a:t>
            </a:r>
            <a:r>
              <a:rPr lang="nl-NL" sz="1600" dirty="0" err="1"/>
              <a:t>GraphQLQueryResolver</a:t>
            </a:r>
            <a:r>
              <a:rPr lang="nl-NL" sz="1600" dirty="0"/>
              <a:t> {</a:t>
            </a:r>
            <a:br>
              <a:rPr lang="nl-NL" sz="1600" dirty="0"/>
            </a:br>
            <a:r>
              <a:rPr lang="nl-NL" sz="1600" dirty="0"/>
              <a:t>            </a:t>
            </a:r>
            <a:r>
              <a:rPr lang="nl-NL" sz="1600" dirty="0" err="1">
                <a:solidFill>
                  <a:srgbClr val="CC7832"/>
                </a:solidFill>
              </a:rPr>
              <a:t>fun</a:t>
            </a:r>
            <a:r>
              <a:rPr lang="nl-NL" sz="1600" dirty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/>
              <a:t>: Long) = </a:t>
            </a:r>
            <a:r>
              <a:rPr lang="nl-NL" sz="1600" dirty="0" err="1"/>
              <a:t>OrderRepository.getOrderById</a:t>
            </a:r>
            <a:r>
              <a:rPr lang="nl-NL" sz="1600" dirty="0"/>
              <a:t>(</a:t>
            </a:r>
            <a:r>
              <a:rPr lang="nl-NL" sz="1600" dirty="0" err="1"/>
              <a:t>id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</a:t>
            </a:r>
            <a:r>
              <a:rPr lang="nl-NL" sz="1600" dirty="0" smtClean="0"/>
              <a:t> })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makeExecutableSchema</a:t>
            </a:r>
            <a:r>
              <a:rPr lang="nl-NL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878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SPQR: code (only) first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dirty="0"/>
              <a:t>Hybrid approach, generate schema from </a:t>
            </a:r>
            <a:r>
              <a:rPr lang="en-GB" dirty="0" smtClean="0"/>
              <a:t>code (annotations)</a:t>
            </a:r>
            <a:endParaRPr lang="en-GB" b="1" i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699" y="1877786"/>
            <a:ext cx="9080273" cy="26910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object 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 {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GraphQLQuery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err="1" smtClean="0">
                <a:solidFill>
                  <a:srgbClr val="CC7832"/>
                </a:solidFill>
              </a:rPr>
              <a:t>fun</a:t>
            </a:r>
            <a:r>
              <a:rPr lang="nl-NL" sz="1600" dirty="0" smtClean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GraphQLArgument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smtClean="0"/>
              <a:t>) </a:t>
            </a:r>
            <a:r>
              <a:rPr lang="nl-NL" sz="1600" dirty="0" err="1" smtClean="0"/>
              <a:t>id</a:t>
            </a:r>
            <a:r>
              <a:rPr lang="nl-NL" sz="1600" dirty="0" smtClean="0"/>
              <a:t>: Long) = </a:t>
            </a:r>
            <a:r>
              <a:rPr lang="nl-NL" sz="1600" dirty="0" err="1" smtClean="0"/>
              <a:t>OrderRepository.getOrderById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}</a:t>
            </a:r>
            <a:br>
              <a:rPr lang="nl-NL" sz="1600" dirty="0" smtClean="0"/>
            </a:br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i="1" dirty="0" err="1" smtClean="0">
                <a:solidFill>
                  <a:srgbClr val="9876AA"/>
                </a:solidFill>
              </a:rPr>
              <a:t>graphQLSchema</a:t>
            </a:r>
            <a:r>
              <a:rPr lang="nl-NL" sz="1600" i="1" dirty="0" smtClean="0">
                <a:solidFill>
                  <a:srgbClr val="9876AA"/>
                </a:solidFill>
              </a:rPr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GraphQLSchemaGenerator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</a:t>
            </a:r>
            <a:r>
              <a:rPr lang="nl-NL" sz="1600" dirty="0" err="1" smtClean="0"/>
              <a:t>withOperationsFromSingleton</a:t>
            </a:r>
            <a:r>
              <a:rPr lang="nl-NL" sz="1600" dirty="0" smtClean="0"/>
              <a:t>(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) </a:t>
            </a: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808080"/>
                </a:solidFill>
              </a:rPr>
              <a:t>        </a:t>
            </a:r>
            <a:r>
              <a:rPr lang="nl-NL" sz="1600" dirty="0" smtClean="0"/>
              <a:t>.</a:t>
            </a:r>
            <a:r>
              <a:rPr lang="nl-NL" sz="1600" dirty="0" err="1" smtClean="0"/>
              <a:t>generate</a:t>
            </a:r>
            <a:r>
              <a:rPr lang="nl-NL" sz="1600" dirty="0" smtClean="0"/>
              <a:t>()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729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err="1" smtClean="0"/>
              <a:t>defining</a:t>
            </a:r>
            <a:r>
              <a:rPr lang="nl-NL" dirty="0" smtClean="0"/>
              <a:t> a query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GraphQL</a:t>
            </a:r>
            <a:r>
              <a:rPr lang="nl-NL" dirty="0" smtClean="0"/>
              <a:t> Query is </a:t>
            </a:r>
            <a:r>
              <a:rPr lang="nl-NL" dirty="0" err="1"/>
              <a:t>just</a:t>
            </a:r>
            <a:r>
              <a:rPr lang="nl-NL" dirty="0"/>
              <a:t> a </a:t>
            </a:r>
            <a:r>
              <a:rPr lang="nl-NL" dirty="0" err="1"/>
              <a:t>plain</a:t>
            </a:r>
            <a:r>
              <a:rPr lang="nl-NL" dirty="0"/>
              <a:t> tekst </a:t>
            </a:r>
            <a:r>
              <a:rPr lang="nl-NL" dirty="0" smtClean="0"/>
              <a:t>string </a:t>
            </a:r>
            <a:r>
              <a:rPr lang="nl-NL" dirty="0" err="1" smtClean="0"/>
              <a:t>and</a:t>
            </a:r>
            <a:r>
              <a:rPr lang="nl-NL" dirty="0" smtClean="0"/>
              <a:t> looks like JSON without </a:t>
            </a:r>
            <a:r>
              <a:rPr lang="nl-NL" dirty="0" err="1" smtClean="0"/>
              <a:t>the</a:t>
            </a:r>
            <a:r>
              <a:rPr lang="nl-NL" dirty="0" smtClean="0"/>
              <a:t> fields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Query is </a:t>
            </a:r>
            <a:r>
              <a:rPr lang="nl-NL" dirty="0" err="1" smtClean="0"/>
              <a:t>enclosing</a:t>
            </a:r>
            <a:r>
              <a:rPr lang="nl-NL" dirty="0" smtClean="0"/>
              <a:t> in </a:t>
            </a:r>
            <a:r>
              <a:rPr lang="nl-NL" dirty="0" err="1" smtClean="0"/>
              <a:t>curly</a:t>
            </a:r>
            <a:r>
              <a:rPr lang="nl-NL" dirty="0" smtClean="0"/>
              <a:t> </a:t>
            </a:r>
            <a:r>
              <a:rPr lang="nl-NL" dirty="0" err="1" smtClean="0"/>
              <a:t>braces</a:t>
            </a:r>
            <a:r>
              <a:rPr lang="nl-NL" dirty="0" smtClean="0"/>
              <a:t>: { </a:t>
            </a:r>
            <a:r>
              <a:rPr lang="nl-NL" dirty="0" err="1" smtClean="0"/>
              <a:t>yourQueryHere</a:t>
            </a:r>
            <a:r>
              <a:rPr lang="nl-NL" dirty="0" smtClean="0"/>
              <a:t>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699" y="2549177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6484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queries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</a:t>
            </a:r>
            <a:r>
              <a:rPr lang="nl-NL" b="1" dirty="0">
                <a:solidFill>
                  <a:schemeClr val="tx1"/>
                </a:solidFill>
              </a:rPr>
              <a:t>schema</a:t>
            </a:r>
            <a:r>
              <a:rPr lang="nl-NL" dirty="0"/>
              <a:t>,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runtime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execute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smtClean="0"/>
              <a:t>query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</a:t>
            </a:r>
            <a:r>
              <a:rPr lang="nl-NL" sz="1600" dirty="0"/>
              <a:t>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smtClean="0"/>
              <a:t>...</a:t>
            </a:r>
            <a:br>
              <a:rPr lang="nl-NL" sz="1600" dirty="0" smtClean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</a:t>
            </a:r>
            <a:r>
              <a:rPr lang="nl-NL" sz="1600" dirty="0" smtClean="0"/>
              <a:t>: </a:t>
            </a:r>
            <a:r>
              <a:rPr lang="nl-NL" sz="1600" dirty="0" err="1"/>
              <a:t>GraphQL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 smtClean="0"/>
              <a:t>GraphQL.newGraphQL</a:t>
            </a:r>
            <a:r>
              <a:rPr lang="nl-NL" sz="1600" dirty="0" smtClean="0"/>
              <a:t>(</a:t>
            </a:r>
            <a:r>
              <a:rPr lang="nl-NL" sz="1600" dirty="0"/>
              <a:t>schema</a:t>
            </a:r>
            <a:r>
              <a:rPr lang="nl-NL" sz="1600" dirty="0" smtClean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executionResult</a:t>
            </a:r>
            <a:r>
              <a:rPr lang="nl-NL" sz="1600" dirty="0" smtClean="0"/>
              <a:t>: </a:t>
            </a:r>
            <a:r>
              <a:rPr lang="nl-NL" sz="1600" dirty="0" err="1"/>
              <a:t>ExecutionResult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/>
              <a:t>graphQL.execute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"{ </a:t>
            </a:r>
            <a:r>
              <a:rPr lang="mr-IN" sz="1600" dirty="0" smtClean="0">
                <a:solidFill>
                  <a:srgbClr val="6A8759"/>
                </a:solidFill>
              </a:rPr>
              <a:t>…</a:t>
            </a:r>
            <a:r>
              <a:rPr lang="nl-NL" sz="1600" dirty="0" smtClean="0">
                <a:solidFill>
                  <a:srgbClr val="6A8759"/>
                </a:solidFill>
              </a:rPr>
              <a:t> }"</a:t>
            </a:r>
            <a:r>
              <a:rPr lang="nl-NL" sz="1600" dirty="0" smtClean="0"/>
              <a:t>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1207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Consist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following</a:t>
            </a:r>
            <a:r>
              <a:rPr lang="nl-NL" dirty="0" smtClean="0"/>
              <a:t> fields:</a:t>
            </a:r>
          </a:p>
          <a:p>
            <a:pPr marL="285750" indent="-285750"/>
            <a:r>
              <a:rPr lang="nl-NL" dirty="0" smtClean="0"/>
              <a:t>Data: </a:t>
            </a:r>
            <a:r>
              <a:rPr lang="nl-NL" dirty="0" err="1" smtClean="0"/>
              <a:t>containing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requested</a:t>
            </a:r>
            <a:r>
              <a:rPr lang="nl-NL" dirty="0" smtClean="0"/>
              <a:t> query data</a:t>
            </a:r>
          </a:p>
          <a:p>
            <a:pPr marL="285750" indent="-285750"/>
            <a:r>
              <a:rPr lang="nl-NL" dirty="0" err="1" smtClean="0"/>
              <a:t>Errors</a:t>
            </a:r>
            <a:r>
              <a:rPr lang="nl-NL" dirty="0" smtClean="0"/>
              <a:t>: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error </a:t>
            </a:r>
            <a:r>
              <a:rPr lang="nl-NL" dirty="0" err="1" smtClean="0"/>
              <a:t>occurred</a:t>
            </a:r>
            <a:r>
              <a:rPr lang="nl-NL" dirty="0" smtClean="0"/>
              <a:t> </a:t>
            </a:r>
            <a:r>
              <a:rPr lang="nl-NL" dirty="0" err="1" smtClean="0"/>
              <a:t>while</a:t>
            </a:r>
            <a:r>
              <a:rPr lang="nl-NL" dirty="0" smtClean="0"/>
              <a:t>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query</a:t>
            </a:r>
          </a:p>
          <a:p>
            <a:pPr marL="285750" indent="-285750"/>
            <a:r>
              <a:rPr lang="nl-NL" dirty="0" err="1" smtClean="0"/>
              <a:t>Extensions</a:t>
            </a:r>
            <a:r>
              <a:rPr lang="nl-NL" dirty="0" smtClean="0"/>
              <a:t>: meta info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executed</a:t>
            </a:r>
            <a:r>
              <a:rPr lang="nl-NL" dirty="0" smtClean="0"/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1712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883630" y="1152475"/>
            <a:ext cx="4948669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>
                <a:solidFill>
                  <a:srgbClr val="9876AA"/>
                </a:solidFill>
              </a:rPr>
              <a:t>"data"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"order"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b="1" dirty="0">
                <a:solidFill>
                  <a:srgbClr val="CC7832"/>
                </a:solidFill>
              </a:rPr>
              <a:t/>
            </a:r>
            <a:br>
              <a:rPr lang="nl-NL" b="1" dirty="0">
                <a:solidFill>
                  <a:srgbClr val="CC7832"/>
                </a:solidFill>
              </a:rPr>
            </a:br>
            <a:r>
              <a:rPr lang="nl-NL" b="1" dirty="0">
                <a:solidFill>
                  <a:srgbClr val="CC7832"/>
                </a:solidFill>
              </a:rPr>
              <a:t>  </a:t>
            </a:r>
            <a:r>
              <a:rPr lang="nl-NL" dirty="0"/>
              <a:t>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br>
              <a:rPr lang="nl-NL" dirty="0"/>
            </a:br>
            <a:r>
              <a:rPr lang="nl-NL" dirty="0"/>
              <a:t>    {</a:t>
            </a:r>
            <a:br>
              <a:rPr lang="nl-NL" dirty="0"/>
            </a:br>
            <a:r>
              <a:rPr lang="nl-NL" dirty="0"/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message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Exception</a:t>
            </a:r>
            <a:r>
              <a:rPr lang="nl-NL" dirty="0">
                <a:solidFill>
                  <a:srgbClr val="6A8759"/>
                </a:solidFill>
              </a:rPr>
              <a:t> </a:t>
            </a:r>
            <a:r>
              <a:rPr lang="nl-NL" dirty="0" err="1" smtClean="0">
                <a:solidFill>
                  <a:srgbClr val="6A8759"/>
                </a:solidFill>
              </a:rPr>
              <a:t>message</a:t>
            </a:r>
            <a:r>
              <a:rPr lang="mr-IN" dirty="0" smtClean="0">
                <a:solidFill>
                  <a:srgbClr val="6A8759"/>
                </a:solidFill>
              </a:rPr>
              <a:t>…</a:t>
            </a:r>
            <a:r>
              <a:rPr lang="nl-NL" dirty="0" smtClean="0">
                <a:solidFill>
                  <a:srgbClr val="6A8759"/>
                </a:solidFill>
              </a:rPr>
              <a:t>”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path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]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exception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 ... 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extensions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errorType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DataFetchingException</a:t>
            </a:r>
            <a:r>
              <a:rPr lang="nl-NL" dirty="0">
                <a:solidFill>
                  <a:srgbClr val="6A8759"/>
                </a:solidFill>
              </a:rPr>
              <a:t>"</a:t>
            </a:r>
            <a:br>
              <a:rPr lang="nl-NL" dirty="0">
                <a:solidFill>
                  <a:srgbClr val="6A8759"/>
                </a:solidFill>
              </a:rPr>
            </a:br>
            <a:r>
              <a:rPr lang="nl-NL" dirty="0">
                <a:solidFill>
                  <a:srgbClr val="6A8759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  ]</a:t>
            </a:r>
            <a:br>
              <a:rPr lang="nl-NL" dirty="0"/>
            </a:br>
            <a:r>
              <a:rPr lang="nl-NL" dirty="0"/>
              <a:t>}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16888" y="1152475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211622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Implementation </a:t>
            </a:r>
            <a:r>
              <a:rPr lang="en-GB" dirty="0"/>
              <a:t>options / runtime</a:t>
            </a:r>
          </a:p>
          <a:p>
            <a:pPr lvl="0">
              <a:buNone/>
            </a:pPr>
            <a:r>
              <a:rPr lang="en-GB" b="1" dirty="0">
                <a:solidFill>
                  <a:schemeClr val="tx1"/>
                </a:solidFill>
              </a:rPr>
              <a:t>Mutations</a:t>
            </a:r>
          </a:p>
          <a:p>
            <a:pPr lvl="0">
              <a:buNone/>
            </a:pPr>
            <a:r>
              <a:rPr lang="en-GB" dirty="0" smtClean="0"/>
              <a:t>Introspection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30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is a </a:t>
            </a:r>
            <a:r>
              <a:rPr lang="nl-NL" dirty="0" err="1" smtClean="0"/>
              <a:t>build</a:t>
            </a:r>
            <a:r>
              <a:rPr lang="nl-NL" dirty="0" smtClean="0"/>
              <a:t>-in schema field, </a:t>
            </a:r>
            <a:r>
              <a:rPr lang="nl-NL" dirty="0" err="1" smtClean="0"/>
              <a:t>defines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Type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924729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>
                <a:solidFill>
                  <a:srgbClr val="CC7832"/>
                </a:solidFill>
              </a:rPr>
              <a:t>schema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>
                <a:solidFill>
                  <a:srgbClr val="CC7832"/>
                </a:solidFill>
              </a:rPr>
              <a:t>query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Query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err="1"/>
              <a:t>Mutation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dirty="0"/>
              <a:t/>
            </a:r>
            <a:br>
              <a:rPr lang="nl-NL" dirty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>
                <a:solidFill>
                  <a:srgbClr val="FFC66D"/>
                </a:solidFill>
              </a:rPr>
              <a:t>Mutation</a:t>
            </a:r>
            <a:r>
              <a:rPr lang="nl-NL" dirty="0">
                <a:solidFill>
                  <a:srgbClr val="FFC66D"/>
                </a:solidFill>
              </a:rPr>
              <a:t>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operation</a:t>
            </a:r>
            <a:r>
              <a:rPr lang="nl-NL" dirty="0" smtClean="0"/>
              <a:t>(argument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InputType</a:t>
            </a:r>
            <a:r>
              <a:rPr lang="nl-NL" dirty="0" smtClean="0"/>
              <a:t>): </a:t>
            </a:r>
            <a:r>
              <a:rPr lang="nl-NL" dirty="0" err="1" smtClean="0"/>
              <a:t>ReturnType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8096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example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r>
              <a:rPr lang="nl-NL" dirty="0" smtClean="0"/>
              <a:t> a new Order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896156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b="1" dirty="0">
                <a:solidFill>
                  <a:srgbClr val="CC7832"/>
                </a:solidFill>
              </a:rPr>
              <a:t>type </a:t>
            </a:r>
            <a:r>
              <a:rPr lang="nl-NL" sz="1600" dirty="0" err="1">
                <a:solidFill>
                  <a:srgbClr val="FFC66D"/>
                </a:solidFill>
              </a:rPr>
              <a:t>Mutation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>
                <a:solidFill>
                  <a:srgbClr val="9876AA"/>
                </a:solidFill>
              </a:rPr>
              <a:t>createOrder</a:t>
            </a:r>
            <a:r>
              <a:rPr lang="nl-NL" sz="1600" dirty="0"/>
              <a:t>(order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 err="1"/>
              <a:t>OrderInput</a:t>
            </a:r>
            <a:r>
              <a:rPr lang="nl-NL" sz="1600" dirty="0"/>
              <a:t>)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Order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totalPrice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String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orderItems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[</a:t>
            </a:r>
            <a:r>
              <a:rPr lang="nl-NL" sz="1600" dirty="0" err="1"/>
              <a:t>OrderItemInput</a:t>
            </a:r>
            <a:r>
              <a:rPr lang="nl-NL" sz="1600" dirty="0"/>
              <a:t>]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OrderItemInput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productId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Long</a:t>
            </a:r>
            <a:br>
              <a:rPr lang="nl-NL" sz="1600" dirty="0"/>
            </a:br>
            <a:r>
              <a:rPr lang="nl-NL" sz="1600" dirty="0"/>
              <a:t>}</a:t>
            </a:r>
            <a:endParaRPr lang="mr-IN" sz="1600" dirty="0"/>
          </a:p>
        </p:txBody>
      </p:sp>
    </p:spTree>
    <p:extLst>
      <p:ext uri="{BB962C8B-B14F-4D97-AF65-F5344CB8AC3E}">
        <p14:creationId xmlns:p14="http://schemas.microsoft.com/office/powerpoint/2010/main" val="164848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query</a:t>
            </a:r>
            <a:endParaRPr lang="nl-NL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79041" y="2792186"/>
            <a:ext cx="5386972" cy="1960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b="1" dirty="0">
                <a:solidFill>
                  <a:srgbClr val="CC7832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CreateOrder</a:t>
            </a:r>
            <a:r>
              <a:rPr lang="nl-NL" dirty="0"/>
              <a:t>(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r>
              <a:rPr lang="nl-NL" dirty="0">
                <a:solidFill>
                  <a:srgbClr val="CC7832"/>
                </a:solidFill>
              </a:rPr>
              <a:t>!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createOrder</a:t>
            </a:r>
            <a:r>
              <a:rPr lang="nl-NL" dirty="0"/>
              <a:t>(order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>
                <a:solidFill>
                  <a:srgbClr val="9876AA"/>
                </a:solidFill>
              </a:rPr>
              <a:t>id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11699" y="1171928"/>
            <a:ext cx="8520601" cy="15712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Query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describes</a:t>
            </a:r>
            <a:r>
              <a:rPr lang="nl-NL" dirty="0" smtClean="0"/>
              <a:t> a </a:t>
            </a:r>
            <a:r>
              <a:rPr lang="nl-NL" dirty="0" err="1" smtClean="0"/>
              <a:t>modification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Starts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keyword</a:t>
            </a:r>
            <a:r>
              <a:rPr lang="nl-NL" dirty="0" smtClean="0"/>
              <a:t> (no </a:t>
            </a:r>
            <a:r>
              <a:rPr lang="nl-NL" dirty="0" err="1" smtClean="0"/>
              <a:t>curly</a:t>
            </a:r>
            <a:r>
              <a:rPr lang="nl-NL" dirty="0" smtClean="0"/>
              <a:t> </a:t>
            </a:r>
            <a:r>
              <a:rPr lang="nl-NL" dirty="0" err="1" smtClean="0"/>
              <a:t>braces</a:t>
            </a:r>
            <a:r>
              <a:rPr lang="nl-NL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0349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accent2">
              <a:alpha val="46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who is using </a:t>
            </a:r>
            <a:r>
              <a:rPr lang="en-GB" dirty="0" smtClean="0"/>
              <a:t>it</a:t>
            </a:r>
            <a:r>
              <a:rPr lang="mr-IN" dirty="0" smtClean="0"/>
              <a:t>…</a:t>
            </a:r>
            <a:r>
              <a:rPr lang="en-GB" dirty="0" smtClean="0"/>
              <a:t> to name a few?</a:t>
            </a:r>
            <a:endParaRPr lang="en-GB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36" y="1530713"/>
            <a:ext cx="1605892" cy="160589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133" y="1297707"/>
            <a:ext cx="1374582" cy="137458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303" y="3039116"/>
            <a:ext cx="1400840" cy="140084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848" y="1984998"/>
            <a:ext cx="1669684" cy="166968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563" y="3136605"/>
            <a:ext cx="2024459" cy="1432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Implementation </a:t>
            </a:r>
            <a:r>
              <a:rPr lang="en-GB" dirty="0"/>
              <a:t>options / runtime</a:t>
            </a:r>
          </a:p>
          <a:p>
            <a:pPr lvl="0">
              <a:buNone/>
            </a:pPr>
            <a:r>
              <a:rPr lang="en-GB" dirty="0"/>
              <a:t>Mutations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en-GB" b="1" dirty="0" smtClean="0">
                <a:solidFill>
                  <a:schemeClr val="tx1"/>
                </a:solidFill>
              </a:rPr>
              <a:t>Introspection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740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schema information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schema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queryType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 smtClean="0"/>
              <a:t>}</a:t>
            </a:r>
            <a:endParaRPr lang="en-US" dirty="0" smtClean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data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smtClean="0">
                <a:solidFill>
                  <a:srgbClr val="9876AA"/>
                </a:solidFill>
              </a:rPr>
              <a:t>"__</a:t>
            </a:r>
            <a:r>
              <a:rPr lang="mr-IN" dirty="0" err="1" smtClean="0">
                <a:solidFill>
                  <a:srgbClr val="9876AA"/>
                </a:solidFill>
              </a:rPr>
              <a:t>schema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queryType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name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r>
              <a:rPr lang="mr-IN" dirty="0" err="1" smtClean="0">
                <a:solidFill>
                  <a:srgbClr val="6A8759"/>
                </a:solidFill>
              </a:rPr>
              <a:t>Query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br>
              <a:rPr lang="mr-IN" dirty="0" smtClean="0">
                <a:solidFill>
                  <a:srgbClr val="6A8759"/>
                </a:solidFill>
              </a:rPr>
            </a:br>
            <a:r>
              <a:rPr lang="mr-IN" dirty="0" smtClean="0">
                <a:solidFill>
                  <a:srgbClr val="6A8759"/>
                </a:solidFill>
              </a:rPr>
              <a:t>  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  }</a:t>
            </a:r>
            <a:br>
              <a:rPr lang="mr-IN" dirty="0" smtClean="0"/>
            </a:br>
            <a:r>
              <a:rPr lang="mr-IN" dirty="0" smtClean="0"/>
              <a:t>}</a:t>
            </a:r>
            <a:br>
              <a:rPr lang="mr-IN" dirty="0" smtClean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364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type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type information 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/>
              <a:t>(</a:t>
            </a:r>
            <a:r>
              <a:rPr lang="mr-IN" dirty="0" err="1"/>
              <a:t>name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}</a:t>
            </a:r>
            <a:br>
              <a:rPr lang="mr-IN" dirty="0"/>
            </a:b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{</a:t>
            </a:r>
            <a:br>
              <a:rPr lang="mr-IN" dirty="0"/>
            </a:br>
            <a:r>
              <a:rPr lang="mr-IN" dirty="0"/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order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    {</a:t>
            </a:r>
            <a:br>
              <a:rPr lang="mr-IN" dirty="0"/>
            </a:br>
            <a:r>
              <a:rPr lang="mr-IN" dirty="0"/>
              <a:t>    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id</a:t>
            </a:r>
            <a:r>
              <a:rPr lang="mr-IN" dirty="0">
                <a:solidFill>
                  <a:srgbClr val="6A8759"/>
                </a:solidFill>
              </a:rPr>
              <a:t>"</a:t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  ]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  ]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23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Implementation </a:t>
            </a:r>
            <a:r>
              <a:rPr lang="en-GB" dirty="0" smtClean="0"/>
              <a:t>options / </a:t>
            </a:r>
            <a:r>
              <a:rPr lang="en-GB" dirty="0" smtClean="0"/>
              <a:t>runtime</a:t>
            </a:r>
          </a:p>
          <a:p>
            <a:pPr lvl="0">
              <a:buNone/>
            </a:pPr>
            <a:r>
              <a:rPr lang="en-GB" dirty="0"/>
              <a:t>Mutations</a:t>
            </a:r>
          </a:p>
          <a:p>
            <a:pPr lvl="0">
              <a:buNone/>
            </a:pPr>
            <a:r>
              <a:rPr lang="en-GB" dirty="0" smtClean="0"/>
              <a:t>Introspection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Tools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82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</a:t>
            </a:r>
            <a:r>
              <a:rPr lang="nl-NL" i="1" dirty="0" err="1" smtClean="0"/>
              <a:t>i</a:t>
            </a:r>
            <a:r>
              <a:rPr lang="nl-NL" dirty="0" err="1" smtClean="0"/>
              <a:t>QL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smtClean="0"/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9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Voyager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9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Implementation options / </a:t>
            </a:r>
            <a:r>
              <a:rPr lang="en-GB" dirty="0" smtClean="0"/>
              <a:t>runtime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Demo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8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Demo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With Spring Boot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Formalized type system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 build </a:t>
            </a:r>
            <a:r>
              <a:rPr lang="en-GB" dirty="0" smtClean="0"/>
              <a:t>in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Very simple way of querying different shapes of data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Multiple implementation options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8211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Aren`t there any problems?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GB" dirty="0" smtClean="0"/>
              <a:t>Performance issue when exposing lots of aggregated data</a:t>
            </a:r>
            <a:endParaRPr lang="en-GB" dirty="0"/>
          </a:p>
          <a:p>
            <a:pPr lvl="0">
              <a:buNone/>
            </a:pPr>
            <a:r>
              <a:rPr lang="en-GB" dirty="0" smtClean="0"/>
              <a:t>Fetch </a:t>
            </a:r>
            <a:r>
              <a:rPr lang="en-GB" dirty="0"/>
              <a:t>depth </a:t>
            </a:r>
            <a:r>
              <a:rPr lang="en-GB" dirty="0" smtClean="0"/>
              <a:t>and recursive model</a:t>
            </a:r>
          </a:p>
          <a:p>
            <a:pPr lvl="0">
              <a:buNone/>
            </a:pPr>
            <a:r>
              <a:rPr lang="en-GB" dirty="0" smtClean="0"/>
              <a:t>Security not build in (easy to add OAUTH by passing headers)</a:t>
            </a:r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2520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</a:t>
            </a:r>
            <a:r>
              <a:rPr lang="en-GB" dirty="0" smtClean="0"/>
              <a:t>as a replacement for REST?</a:t>
            </a:r>
            <a:endParaRPr lang="en-GB"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With REST you could achieve (almost) the same as with </a:t>
            </a:r>
            <a:r>
              <a:rPr lang="en-GB" dirty="0" err="1" smtClean="0"/>
              <a:t>GraphQL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Some of the challenges when building RESTful APIs</a:t>
            </a:r>
          </a:p>
          <a:p>
            <a:pPr marL="285750" indent="-285750"/>
            <a:r>
              <a:rPr lang="en-GB" dirty="0" smtClean="0"/>
              <a:t>Under/over-fetching </a:t>
            </a:r>
            <a:r>
              <a:rPr lang="en-GB" dirty="0"/>
              <a:t>of </a:t>
            </a:r>
            <a:r>
              <a:rPr lang="en-GB" dirty="0" smtClean="0"/>
              <a:t>data</a:t>
            </a:r>
          </a:p>
          <a:p>
            <a:pPr marL="285750" indent="-285750"/>
            <a:r>
              <a:rPr lang="en-GB" dirty="0" smtClean="0"/>
              <a:t>Multiple round trips when aggregating data</a:t>
            </a:r>
          </a:p>
          <a:p>
            <a:pPr marL="285750" indent="-285750"/>
            <a:r>
              <a:rPr lang="en-US" dirty="0"/>
              <a:t>No real standards </a:t>
            </a:r>
            <a:r>
              <a:rPr lang="en-US" dirty="0" smtClean="0"/>
              <a:t>(REST = architectural </a:t>
            </a:r>
            <a:r>
              <a:rPr lang="en-US" dirty="0"/>
              <a:t>style</a:t>
            </a:r>
            <a:r>
              <a:rPr lang="en-US" dirty="0" smtClean="0"/>
              <a:t>)</a:t>
            </a:r>
          </a:p>
          <a:p>
            <a:pPr marL="285750" indent="-285750"/>
            <a:r>
              <a:rPr lang="en-US" dirty="0" smtClean="0"/>
              <a:t>Naming things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10" y="3068983"/>
            <a:ext cx="3530009" cy="1936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Conclusion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Brings</a:t>
            </a:r>
            <a:r>
              <a:rPr lang="nl-NL" dirty="0" smtClean="0"/>
              <a:t> a lot of </a:t>
            </a:r>
            <a:r>
              <a:rPr lang="nl-NL" dirty="0" err="1" smtClean="0"/>
              <a:t>good</a:t>
            </a:r>
            <a:r>
              <a:rPr lang="nl-NL" dirty="0" smtClean="0"/>
              <a:t> </a:t>
            </a:r>
            <a:r>
              <a:rPr lang="nl-NL" dirty="0" err="1" smtClean="0"/>
              <a:t>standards</a:t>
            </a:r>
            <a:endParaRPr lang="nl-NL" dirty="0" smtClean="0"/>
          </a:p>
          <a:p>
            <a:pPr>
              <a:buNone/>
            </a:pPr>
            <a:r>
              <a:rPr lang="nl-NL" dirty="0" err="1" smtClean="0"/>
              <a:t>Once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define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model, </a:t>
            </a:r>
            <a:r>
              <a:rPr lang="nl-NL" dirty="0" err="1" smtClean="0"/>
              <a:t>clients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in different </a:t>
            </a:r>
            <a:r>
              <a:rPr lang="nl-NL" dirty="0" err="1" smtClean="0"/>
              <a:t>ways</a:t>
            </a:r>
            <a:endParaRPr lang="nl-NL" dirty="0" smtClean="0"/>
          </a:p>
          <a:p>
            <a:pPr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588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Links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http://graphql.org/learn/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https://www.howtographql.com/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https://github.com/graphql-java/awesome-graphql-java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https://developers.facebook.com/docs/graph-api/using-graph-api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(1)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37819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{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  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err="1" smtClean="0">
                <a:solidFill>
                  <a:srgbClr val="9876AA"/>
                </a:solidFill>
              </a:rPr>
              <a:t>totalPrice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smtClean="0">
                <a:solidFill>
                  <a:srgbClr val="808080"/>
                </a:solidFill>
              </a:rPr>
              <a:t>: "23.93",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  // ... more fields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16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 smtClean="0"/>
              <a:t>The </a:t>
            </a:r>
            <a:r>
              <a:rPr lang="nl-NL" dirty="0" err="1" smtClean="0"/>
              <a:t>same</a:t>
            </a:r>
            <a:r>
              <a:rPr lang="nl-NL" dirty="0" smtClean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 smtClean="0"/>
              <a:t>GraphQL</a:t>
            </a:r>
            <a:endParaRPr lang="en-GB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 smtClean="0"/>
              <a:t>Query</a:t>
            </a:r>
          </a:p>
          <a:p>
            <a:pPr marL="38100" marR="38100" lvl="0">
              <a:lnSpc>
                <a:spcPct val="150000"/>
              </a:lnSpc>
              <a:spcAft>
                <a:spcPts val="0"/>
              </a:spcAft>
              <a:buNone/>
            </a:pPr>
            <a:r>
              <a:rPr lang="mr-IN" dirty="0" smtClean="0"/>
              <a:t>{</a:t>
            </a:r>
            <a:r>
              <a:rPr lang="mr-IN" dirty="0"/>
              <a:t/>
            </a:r>
            <a:br>
              <a:rPr lang="mr-IN" dirty="0"/>
            </a:br>
            <a:r>
              <a:rPr lang="mr-IN" dirty="0" smtClean="0"/>
              <a:t>  </a:t>
            </a:r>
            <a:r>
              <a:rPr lang="en-US" dirty="0" smtClean="0"/>
              <a:t>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/>
              <a:t>id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}</a:t>
            </a:r>
            <a:endParaRPr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572000" y="1152475"/>
            <a:ext cx="3666742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en-US" dirty="0" smtClean="0"/>
              <a:t>Result</a:t>
            </a:r>
          </a:p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r>
              <a:rPr lang="mr-IN" dirty="0"/>
              <a:t/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A8759"/>
                </a:solidFill>
              </a:rPr>
              <a:t>”</a:t>
            </a:r>
            <a:r>
              <a:rPr lang="en-US" dirty="0" smtClean="0">
                <a:solidFill>
                  <a:srgbClr val="6A8759"/>
                </a:solidFill>
              </a:rPr>
              <a:t>23</a:t>
            </a:r>
            <a:r>
              <a:rPr lang="mr-IN" dirty="0" smtClean="0">
                <a:solidFill>
                  <a:srgbClr val="6A8759"/>
                </a:solidFill>
              </a:rPr>
              <a:t>.9</a:t>
            </a:r>
            <a:r>
              <a:rPr lang="en-US" dirty="0" smtClean="0">
                <a:solidFill>
                  <a:srgbClr val="6A8759"/>
                </a:solidFill>
              </a:rPr>
              <a:t>3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6A8759"/>
                </a:solidFill>
              </a:rPr>
              <a:t/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(2)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93224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/shipments/345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</a:t>
            </a:r>
            <a:r>
              <a:rPr lang="en-US" dirty="0" smtClean="0">
                <a:solidFill>
                  <a:srgbClr val="00B0F0"/>
                </a:solidFill>
              </a:rPr>
              <a:t>shipments/345</a:t>
            </a:r>
            <a:endParaRPr lang="en-US" dirty="0" smtClean="0">
              <a:solidFill>
                <a:schemeClr val="accent4"/>
              </a:solidFill>
            </a:endParaRPr>
          </a:p>
          <a:p>
            <a:pPr>
              <a:buFontTx/>
              <a:buNone/>
            </a:pPr>
            <a:r>
              <a:rPr lang="en-US" dirty="0" smtClean="0">
                <a:solidFill>
                  <a:schemeClr val="accent4"/>
                </a:solidFill>
              </a:rPr>
              <a:t>GET /products/123</a:t>
            </a:r>
          </a:p>
          <a:p>
            <a:pPr>
              <a:buNone/>
            </a:pPr>
            <a:r>
              <a:rPr lang="en-US" dirty="0">
                <a:solidFill>
                  <a:schemeClr val="accent4"/>
                </a:solidFill>
              </a:rPr>
              <a:t>GET /</a:t>
            </a:r>
            <a:r>
              <a:rPr lang="en-US" dirty="0" smtClean="0">
                <a:solidFill>
                  <a:schemeClr val="accent4"/>
                </a:solidFill>
              </a:rPr>
              <a:t>products/234</a:t>
            </a:r>
          </a:p>
        </p:txBody>
      </p:sp>
      <p:sp>
        <p:nvSpPr>
          <p:cNvPr id="8" name="Vierkante haken 7"/>
          <p:cNvSpPr/>
          <p:nvPr/>
        </p:nvSpPr>
        <p:spPr>
          <a:xfrm>
            <a:off x="3179133" y="2799348"/>
            <a:ext cx="1520456" cy="788019"/>
          </a:xfrm>
          <a:prstGeom prst="bracketPair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ierkante haken 8"/>
          <p:cNvSpPr/>
          <p:nvPr/>
        </p:nvSpPr>
        <p:spPr>
          <a:xfrm>
            <a:off x="3381157" y="3242930"/>
            <a:ext cx="544960" cy="292904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ierkante haken 9"/>
          <p:cNvSpPr/>
          <p:nvPr/>
        </p:nvSpPr>
        <p:spPr>
          <a:xfrm>
            <a:off x="4019570" y="2902688"/>
            <a:ext cx="456737" cy="633146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3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REST we can solve this!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076849" cy="3416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Expand parameter (leads to over-fetching)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expand=</a:t>
            </a:r>
            <a:r>
              <a:rPr lang="en-US" sz="1600" b="1" dirty="0" err="1" smtClean="0">
                <a:solidFill>
                  <a:schemeClr val="tx1"/>
                </a:solidFill>
              </a:rPr>
              <a:t>product,shipment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mr-IN" dirty="0" smtClean="0"/>
              <a:t>…</a:t>
            </a:r>
            <a:r>
              <a:rPr lang="en-US" dirty="0" smtClean="0"/>
              <a:t>or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Fields parameter (yay!)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fields=</a:t>
            </a:r>
            <a:r>
              <a:rPr lang="en-US" sz="1600" b="1" dirty="0" err="1" smtClean="0">
                <a:solidFill>
                  <a:schemeClr val="tx1"/>
                </a:solidFill>
              </a:rPr>
              <a:t>totalPrice,orderItems</a:t>
            </a:r>
            <a:r>
              <a:rPr lang="en-US" sz="1600" b="1" dirty="0" smtClean="0">
                <a:solidFill>
                  <a:schemeClr val="tx1"/>
                </a:solidFill>
              </a:rPr>
              <a:t>(product(</a:t>
            </a:r>
            <a:r>
              <a:rPr lang="en-US" sz="1600" b="1" dirty="0" err="1" smtClean="0">
                <a:solidFill>
                  <a:schemeClr val="tx1"/>
                </a:solidFill>
              </a:rPr>
              <a:t>imageUrl</a:t>
            </a:r>
            <a:r>
              <a:rPr lang="en-US" sz="1600" b="1" dirty="0" smtClean="0">
                <a:solidFill>
                  <a:schemeClr val="tx1"/>
                </a:solidFill>
              </a:rPr>
              <a:t>),shipment(status))</a:t>
            </a:r>
          </a:p>
          <a:p>
            <a:pPr>
              <a:buNone/>
            </a:pP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31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2631</TotalTime>
  <Words>1090</Words>
  <Application>Microsoft Macintosh PowerPoint</Application>
  <PresentationFormat>Diavoorstelling (16:9)</PresentationFormat>
  <Paragraphs>293</Paragraphs>
  <Slides>52</Slides>
  <Notes>32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52</vt:i4>
      </vt:variant>
    </vt:vector>
  </HeadingPairs>
  <TitlesOfParts>
    <vt:vector size="54" baseType="lpstr">
      <vt:lpstr>Arial</vt:lpstr>
      <vt:lpstr>Simple Dark</vt:lpstr>
      <vt:lpstr>PowerPoint-presentatie</vt:lpstr>
      <vt:lpstr>Agenda</vt:lpstr>
      <vt:lpstr>What is GraphQL</vt:lpstr>
      <vt:lpstr>GraphQL: who is using it… to name a few?</vt:lpstr>
      <vt:lpstr>GraphQL: as a replacement for REST?</vt:lpstr>
      <vt:lpstr>Consider this website…using REST (1)</vt:lpstr>
      <vt:lpstr>The same website…using GraphQL</vt:lpstr>
      <vt:lpstr>Consider this website…using REST (2)</vt:lpstr>
      <vt:lpstr>With REST we can solve this!</vt:lpstr>
      <vt:lpstr>But…</vt:lpstr>
      <vt:lpstr>The same website…using GraphQL</vt:lpstr>
      <vt:lpstr>GraphQL schema definition options</vt:lpstr>
      <vt:lpstr>GraphQL schema: ROOT (build-in) types</vt:lpstr>
      <vt:lpstr>GraphQL schema: type definition 1/3</vt:lpstr>
      <vt:lpstr>GraphQL schema: type definition 2/3</vt:lpstr>
      <vt:lpstr>GraphQL schema: type definition 3/3</vt:lpstr>
      <vt:lpstr>GraphQL schema: model the shape of your data</vt:lpstr>
      <vt:lpstr>GraphQL schema: Query type</vt:lpstr>
      <vt:lpstr>Agenda</vt:lpstr>
      <vt:lpstr>GraphQL: what do you implement</vt:lpstr>
      <vt:lpstr>GraphQL runtime(s)</vt:lpstr>
      <vt:lpstr>GraphQL Java, the players…</vt:lpstr>
      <vt:lpstr>GraphQL Java: developing the schema</vt:lpstr>
      <vt:lpstr>GraphQL Java: code-first, builder style</vt:lpstr>
      <vt:lpstr>GraphQL Java: code-first, reusable type</vt:lpstr>
      <vt:lpstr>GraphQL Java: DataFetcher (field resolver)</vt:lpstr>
      <vt:lpstr>GraphQL Java: developing the schema</vt:lpstr>
      <vt:lpstr>GraphQL Java: schema-first</vt:lpstr>
      <vt:lpstr>GraphQL Java: developing the schema</vt:lpstr>
      <vt:lpstr>graphql-java-tools: schema-first</vt:lpstr>
      <vt:lpstr>GraphQL SPQR: code (only) first</vt:lpstr>
      <vt:lpstr>GraphQL Java: defining a query</vt:lpstr>
      <vt:lpstr>GraphQL Java: executing queries</vt:lpstr>
      <vt:lpstr>GraphQL: Execution Result</vt:lpstr>
      <vt:lpstr>GraphQL: Execution Result</vt:lpstr>
      <vt:lpstr>Agenda</vt:lpstr>
      <vt:lpstr>GraphQL mutation: schema</vt:lpstr>
      <vt:lpstr>GraphQL mutation: schema</vt:lpstr>
      <vt:lpstr>GraphQL mutation: query</vt:lpstr>
      <vt:lpstr>Agenda</vt:lpstr>
      <vt:lpstr>GraphQL introspection: schema</vt:lpstr>
      <vt:lpstr>GraphQL introspection: type</vt:lpstr>
      <vt:lpstr>Agenda</vt:lpstr>
      <vt:lpstr>GraphiQL</vt:lpstr>
      <vt:lpstr>GraphQL Voyager</vt:lpstr>
      <vt:lpstr>Agenda</vt:lpstr>
      <vt:lpstr>Demo</vt:lpstr>
      <vt:lpstr>Summary</vt:lpstr>
      <vt:lpstr>Aren`t there any problems?</vt:lpstr>
      <vt:lpstr>Conclusion</vt:lpstr>
      <vt:lpstr>Links</vt:lpstr>
      <vt:lpstr>Questions?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cp:lastModifiedBy>Microsoft Office-gebruiker</cp:lastModifiedBy>
  <cp:revision>188</cp:revision>
  <cp:lastPrinted>2017-10-11T13:03:38Z</cp:lastPrinted>
  <dcterms:modified xsi:type="dcterms:W3CDTF">2017-10-12T09:47:33Z</dcterms:modified>
</cp:coreProperties>
</file>